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6"/>
  </p:notesMasterIdLst>
  <p:sldIdLst>
    <p:sldId id="1131" r:id="rId2"/>
    <p:sldId id="270" r:id="rId3"/>
    <p:sldId id="941" r:id="rId4"/>
    <p:sldId id="1039" r:id="rId5"/>
    <p:sldId id="1122" r:id="rId6"/>
    <p:sldId id="1123" r:id="rId7"/>
    <p:sldId id="1079" r:id="rId8"/>
    <p:sldId id="1057" r:id="rId9"/>
    <p:sldId id="1091" r:id="rId10"/>
    <p:sldId id="1070" r:id="rId11"/>
    <p:sldId id="1060" r:id="rId12"/>
    <p:sldId id="1115" r:id="rId13"/>
    <p:sldId id="1044" r:id="rId14"/>
    <p:sldId id="1081" r:id="rId15"/>
    <p:sldId id="1085" r:id="rId16"/>
    <p:sldId id="1086" r:id="rId17"/>
    <p:sldId id="1092" r:id="rId18"/>
    <p:sldId id="997" r:id="rId19"/>
    <p:sldId id="1093" r:id="rId20"/>
    <p:sldId id="1000" r:id="rId21"/>
    <p:sldId id="998" r:id="rId22"/>
    <p:sldId id="999" r:id="rId23"/>
    <p:sldId id="994" r:id="rId24"/>
    <p:sldId id="1080" r:id="rId25"/>
    <p:sldId id="1088" r:id="rId26"/>
    <p:sldId id="1038" r:id="rId27"/>
    <p:sldId id="1094" r:id="rId28"/>
    <p:sldId id="1037" r:id="rId29"/>
    <p:sldId id="1137" r:id="rId30"/>
    <p:sldId id="1138" r:id="rId31"/>
    <p:sldId id="1087" r:id="rId32"/>
    <p:sldId id="1116" r:id="rId33"/>
    <p:sldId id="1074" r:id="rId34"/>
    <p:sldId id="1096" r:id="rId35"/>
    <p:sldId id="1134" r:id="rId36"/>
    <p:sldId id="1089" r:id="rId37"/>
    <p:sldId id="1095" r:id="rId38"/>
    <p:sldId id="1082" r:id="rId39"/>
    <p:sldId id="1041" r:id="rId40"/>
    <p:sldId id="1118" r:id="rId41"/>
    <p:sldId id="1135" r:id="rId42"/>
    <p:sldId id="1049" r:id="rId43"/>
    <p:sldId id="1126" r:id="rId44"/>
    <p:sldId id="1009" r:id="rId45"/>
    <p:sldId id="981" r:id="rId46"/>
    <p:sldId id="1011" r:id="rId47"/>
    <p:sldId id="1113" r:id="rId48"/>
    <p:sldId id="1012" r:id="rId49"/>
    <p:sldId id="907" r:id="rId50"/>
    <p:sldId id="1031" r:id="rId51"/>
    <p:sldId id="1097" r:id="rId52"/>
    <p:sldId id="1098" r:id="rId53"/>
    <p:sldId id="904" r:id="rId54"/>
    <p:sldId id="1014" r:id="rId55"/>
    <p:sldId id="1027" r:id="rId56"/>
    <p:sldId id="318" r:id="rId57"/>
    <p:sldId id="1120" r:id="rId58"/>
    <p:sldId id="1121" r:id="rId59"/>
    <p:sldId id="1016" r:id="rId60"/>
    <p:sldId id="1043" r:id="rId61"/>
    <p:sldId id="1102" r:id="rId62"/>
    <p:sldId id="1103" r:id="rId63"/>
    <p:sldId id="1101" r:id="rId64"/>
    <p:sldId id="1129" r:id="rId65"/>
    <p:sldId id="1125" r:id="rId66"/>
    <p:sldId id="1132" r:id="rId67"/>
    <p:sldId id="1104" r:id="rId68"/>
    <p:sldId id="1136" r:id="rId69"/>
    <p:sldId id="1105" r:id="rId70"/>
    <p:sldId id="1133" r:id="rId71"/>
    <p:sldId id="1108" r:id="rId72"/>
    <p:sldId id="1128" r:id="rId73"/>
    <p:sldId id="1106" r:id="rId74"/>
    <p:sldId id="1083" r:id="rId75"/>
    <p:sldId id="1111" r:id="rId76"/>
    <p:sldId id="1127" r:id="rId77"/>
    <p:sldId id="1112" r:id="rId78"/>
    <p:sldId id="1066" r:id="rId79"/>
    <p:sldId id="1067" r:id="rId80"/>
    <p:sldId id="1068" r:id="rId81"/>
    <p:sldId id="1099" r:id="rId82"/>
    <p:sldId id="1124" r:id="rId83"/>
    <p:sldId id="568" r:id="rId84"/>
    <p:sldId id="1036" r:id="rId85"/>
  </p:sldIdLst>
  <p:sldSz cx="12192000" cy="6858000"/>
  <p:notesSz cx="6797675"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405A"/>
    <a:srgbClr val="5FBCAB"/>
    <a:srgbClr val="3A8A7B"/>
    <a:srgbClr val="FFED00"/>
    <a:srgbClr val="EC7C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A72D58-98FD-4642-966C-2A9BE7B3B2C9}" v="2" dt="2022-11-21T19:32:37.052"/>
    <p1510:client id="{FCCB1FA9-1B20-4092-9082-F798E657459C}" v="21" dt="2022-11-21T17:34:17.650"/>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77" autoAdjust="0"/>
    <p:restoredTop sz="63613" autoAdjust="0"/>
  </p:normalViewPr>
  <p:slideViewPr>
    <p:cSldViewPr snapToGrid="0">
      <p:cViewPr varScale="1">
        <p:scale>
          <a:sx n="52" d="100"/>
          <a:sy n="52" d="100"/>
        </p:scale>
        <p:origin x="148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9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5" name="Shape 235"/>
          <p:cNvSpPr>
            <a:spLocks noGrp="1" noRot="1" noChangeAspect="1"/>
          </p:cNvSpPr>
          <p:nvPr>
            <p:ph type="sldImg"/>
          </p:nvPr>
        </p:nvSpPr>
        <p:spPr>
          <a:xfrm>
            <a:off x="90488" y="744538"/>
            <a:ext cx="6616700" cy="3722687"/>
          </a:xfrm>
          <a:prstGeom prst="rect">
            <a:avLst/>
          </a:prstGeom>
        </p:spPr>
        <p:txBody>
          <a:bodyPr/>
          <a:lstStyle/>
          <a:p>
            <a:endParaRPr/>
          </a:p>
        </p:txBody>
      </p:sp>
      <p:sp>
        <p:nvSpPr>
          <p:cNvPr id="236" name="Shape 236"/>
          <p:cNvSpPr>
            <a:spLocks noGrp="1"/>
          </p:cNvSpPr>
          <p:nvPr>
            <p:ph type="body" sz="quarter" idx="1"/>
          </p:nvPr>
        </p:nvSpPr>
        <p:spPr>
          <a:xfrm>
            <a:off x="906357" y="4715153"/>
            <a:ext cx="4984962" cy="4466987"/>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Tree>
    <p:extLst>
      <p:ext uri="{BB962C8B-B14F-4D97-AF65-F5344CB8AC3E}">
        <p14:creationId xmlns:p14="http://schemas.microsoft.com/office/powerpoint/2010/main" val="3636983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nl-BE" sz="1800" dirty="0">
              <a:solidFill>
                <a:srgbClr val="3B3838"/>
              </a:solidFill>
              <a:effectLst/>
              <a:latin typeface="Arial" panose="020B0604020202020204" pitchFamily="34" charset="0"/>
              <a:ea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nl-BE" sz="1800" dirty="0">
              <a:effectLst/>
              <a:latin typeface="Times New Roman" panose="02020603050405020304" pitchFamily="18" charset="0"/>
              <a:ea typeface="Times New Roman" panose="02020603050405020304" pitchFamily="18" charset="0"/>
            </a:endParaRPr>
          </a:p>
          <a:p>
            <a:endParaRPr lang="nl-BE" dirty="0"/>
          </a:p>
        </p:txBody>
      </p:sp>
    </p:spTree>
    <p:extLst>
      <p:ext uri="{BB962C8B-B14F-4D97-AF65-F5344CB8AC3E}">
        <p14:creationId xmlns:p14="http://schemas.microsoft.com/office/powerpoint/2010/main" val="128910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Tree>
    <p:extLst>
      <p:ext uri="{BB962C8B-B14F-4D97-AF65-F5344CB8AC3E}">
        <p14:creationId xmlns:p14="http://schemas.microsoft.com/office/powerpoint/2010/main" val="42985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Tree>
    <p:extLst>
      <p:ext uri="{BB962C8B-B14F-4D97-AF65-F5344CB8AC3E}">
        <p14:creationId xmlns:p14="http://schemas.microsoft.com/office/powerpoint/2010/main" val="2699371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Tree>
    <p:extLst>
      <p:ext uri="{BB962C8B-B14F-4D97-AF65-F5344CB8AC3E}">
        <p14:creationId xmlns:p14="http://schemas.microsoft.com/office/powerpoint/2010/main" val="2957370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dirty="0"/>
          </a:p>
          <a:p>
            <a:endParaRPr lang="nl-BE" dirty="0"/>
          </a:p>
        </p:txBody>
      </p:sp>
    </p:spTree>
    <p:extLst>
      <p:ext uri="{BB962C8B-B14F-4D97-AF65-F5344CB8AC3E}">
        <p14:creationId xmlns:p14="http://schemas.microsoft.com/office/powerpoint/2010/main" val="4017912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Tree>
    <p:extLst>
      <p:ext uri="{BB962C8B-B14F-4D97-AF65-F5344CB8AC3E}">
        <p14:creationId xmlns:p14="http://schemas.microsoft.com/office/powerpoint/2010/main" val="26206251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12" name="Titeltekst"/>
          <p:cNvSpPr txBox="1">
            <a:spLocks noGrp="1"/>
          </p:cNvSpPr>
          <p:nvPr>
            <p:ph type="title"/>
          </p:nvPr>
        </p:nvSpPr>
        <p:spPr>
          <a:xfrm>
            <a:off x="2209800" y="2130425"/>
            <a:ext cx="7772400" cy="1470025"/>
          </a:xfrm>
          <a:prstGeom prst="rect">
            <a:avLst/>
          </a:prstGeom>
        </p:spPr>
        <p:txBody>
          <a:bodyPr/>
          <a:lstStyle/>
          <a:p>
            <a:r>
              <a:t>Titeltekst</a:t>
            </a:r>
          </a:p>
        </p:txBody>
      </p:sp>
      <p:sp>
        <p:nvSpPr>
          <p:cNvPr id="13" name="Hoofdtekst - niveau één…"/>
          <p:cNvSpPr txBox="1">
            <a:spLocks noGrp="1"/>
          </p:cNvSpPr>
          <p:nvPr>
            <p:ph type="body" sz="quarter" idx="1"/>
          </p:nvPr>
        </p:nvSpPr>
        <p:spPr>
          <a:xfrm>
            <a:off x="2895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pic>
        <p:nvPicPr>
          <p:cNvPr id="14" name="ppt Limbotaal-leeg.png" descr="ppt Limbotaal-leeg.png"/>
          <p:cNvPicPr>
            <a:picLocks noChangeAspect="1"/>
          </p:cNvPicPr>
          <p:nvPr/>
        </p:nvPicPr>
        <p:blipFill>
          <a:blip r:embed="rId2"/>
          <a:srcRect l="148" t="209" r="148"/>
          <a:stretch>
            <a:fillRect/>
          </a:stretch>
        </p:blipFill>
        <p:spPr>
          <a:xfrm>
            <a:off x="248" y="-5485"/>
            <a:ext cx="12191674" cy="6863831"/>
          </a:xfrm>
          <a:prstGeom prst="rect">
            <a:avLst/>
          </a:prstGeom>
          <a:ln w="12700">
            <a:miter lim="400000"/>
          </a:ln>
        </p:spPr>
      </p:pic>
      <p:sp>
        <p:nvSpPr>
          <p:cNvPr id="15"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D660F0AB-F0E2-5F44-92AC-E43E16DBFD4C}" type="datetimeFigureOut">
              <a:rPr lang="nl-NL" smtClean="0"/>
              <a:t>22-11-2023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F253CE7-62A1-1346-9837-824997CB82C4}" type="slidenum">
              <a:rPr lang="nl-NL" smtClean="0"/>
              <a:t>‹nr.›</a:t>
            </a:fld>
            <a:endParaRPr lang="nl-NL"/>
          </a:p>
        </p:txBody>
      </p:sp>
    </p:spTree>
    <p:extLst>
      <p:ext uri="{BB962C8B-B14F-4D97-AF65-F5344CB8AC3E}">
        <p14:creationId xmlns:p14="http://schemas.microsoft.com/office/powerpoint/2010/main" val="4003973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DIA 2 kopie">
    <p:spTree>
      <p:nvGrpSpPr>
        <p:cNvPr id="1" name=""/>
        <p:cNvGrpSpPr/>
        <p:nvPr/>
      </p:nvGrpSpPr>
      <p:grpSpPr>
        <a:xfrm>
          <a:off x="0" y="0"/>
          <a:ext cx="0" cy="0"/>
          <a:chOff x="0" y="0"/>
          <a:chExt cx="0" cy="0"/>
        </a:xfrm>
      </p:grpSpPr>
      <p:sp>
        <p:nvSpPr>
          <p:cNvPr id="32" name="Titeltekst"/>
          <p:cNvSpPr txBox="1">
            <a:spLocks noGrp="1"/>
          </p:cNvSpPr>
          <p:nvPr>
            <p:ph type="title"/>
          </p:nvPr>
        </p:nvSpPr>
        <p:spPr>
          <a:xfrm>
            <a:off x="2209800" y="2130425"/>
            <a:ext cx="7772400" cy="1470025"/>
          </a:xfrm>
          <a:prstGeom prst="rect">
            <a:avLst/>
          </a:prstGeom>
        </p:spPr>
        <p:txBody>
          <a:bodyPr/>
          <a:lstStyle/>
          <a:p>
            <a:r>
              <a:t>Titeltekst</a:t>
            </a:r>
          </a:p>
        </p:txBody>
      </p:sp>
      <p:sp>
        <p:nvSpPr>
          <p:cNvPr id="33" name="Hoofdtekst - niveau één…"/>
          <p:cNvSpPr txBox="1">
            <a:spLocks noGrp="1"/>
          </p:cNvSpPr>
          <p:nvPr>
            <p:ph type="body" sz="quarter" idx="1"/>
          </p:nvPr>
        </p:nvSpPr>
        <p:spPr>
          <a:xfrm>
            <a:off x="2895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pic>
        <p:nvPicPr>
          <p:cNvPr id="34" name="ppt Limbotaal-leeg3.png" descr="ppt Limbotaal-leeg3.png"/>
          <p:cNvPicPr>
            <a:picLocks noChangeAspect="1"/>
          </p:cNvPicPr>
          <p:nvPr/>
        </p:nvPicPr>
        <p:blipFill>
          <a:blip r:embed="rId2"/>
          <a:srcRect/>
          <a:stretch>
            <a:fillRect/>
          </a:stretch>
        </p:blipFill>
        <p:spPr>
          <a:xfrm>
            <a:off x="-2382" y="-1291"/>
            <a:ext cx="12196588" cy="6860582"/>
          </a:xfrm>
          <a:prstGeom prst="rect">
            <a:avLst/>
          </a:prstGeom>
          <a:ln w="12700">
            <a:miter lim="400000"/>
          </a:ln>
        </p:spPr>
      </p:pic>
      <p:sp>
        <p:nvSpPr>
          <p:cNvPr id="35"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ELDIA 2 kopie 10">
    <p:spTree>
      <p:nvGrpSpPr>
        <p:cNvPr id="1" name=""/>
        <p:cNvGrpSpPr/>
        <p:nvPr/>
      </p:nvGrpSpPr>
      <p:grpSpPr>
        <a:xfrm>
          <a:off x="0" y="0"/>
          <a:ext cx="0" cy="0"/>
          <a:chOff x="0" y="0"/>
          <a:chExt cx="0" cy="0"/>
        </a:xfrm>
      </p:grpSpPr>
      <p:sp>
        <p:nvSpPr>
          <p:cNvPr id="132" name="Titeltekst"/>
          <p:cNvSpPr txBox="1">
            <a:spLocks noGrp="1"/>
          </p:cNvSpPr>
          <p:nvPr>
            <p:ph type="title"/>
          </p:nvPr>
        </p:nvSpPr>
        <p:spPr>
          <a:xfrm>
            <a:off x="2209800" y="2130425"/>
            <a:ext cx="7772400" cy="1470025"/>
          </a:xfrm>
          <a:prstGeom prst="rect">
            <a:avLst/>
          </a:prstGeom>
        </p:spPr>
        <p:txBody>
          <a:bodyPr/>
          <a:lstStyle/>
          <a:p>
            <a:r>
              <a:t>Titeltekst</a:t>
            </a:r>
          </a:p>
        </p:txBody>
      </p:sp>
      <p:sp>
        <p:nvSpPr>
          <p:cNvPr id="133" name="Hoofdtekst - niveau één…"/>
          <p:cNvSpPr txBox="1">
            <a:spLocks noGrp="1"/>
          </p:cNvSpPr>
          <p:nvPr>
            <p:ph type="body" sz="quarter" idx="1"/>
          </p:nvPr>
        </p:nvSpPr>
        <p:spPr>
          <a:xfrm>
            <a:off x="2895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pic>
        <p:nvPicPr>
          <p:cNvPr id="134" name="ppt Limbotaal13.jpg" descr="ppt Limbotaal13.jpg"/>
          <p:cNvPicPr>
            <a:picLocks noChangeAspect="1"/>
          </p:cNvPicPr>
          <p:nvPr/>
        </p:nvPicPr>
        <p:blipFill>
          <a:blip r:embed="rId2"/>
          <a:srcRect/>
          <a:stretch>
            <a:fillRect/>
          </a:stretch>
        </p:blipFill>
        <p:spPr>
          <a:xfrm>
            <a:off x="-2382" y="-1291"/>
            <a:ext cx="12196588" cy="6860582"/>
          </a:xfrm>
          <a:prstGeom prst="rect">
            <a:avLst/>
          </a:prstGeom>
          <a:ln w="12700">
            <a:miter lim="400000"/>
          </a:ln>
        </p:spPr>
      </p:pic>
      <p:sp>
        <p:nvSpPr>
          <p:cNvPr id="135"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ELDIA 2 kopie 14">
    <p:spTree>
      <p:nvGrpSpPr>
        <p:cNvPr id="1" name=""/>
        <p:cNvGrpSpPr/>
        <p:nvPr/>
      </p:nvGrpSpPr>
      <p:grpSpPr>
        <a:xfrm>
          <a:off x="0" y="0"/>
          <a:ext cx="0" cy="0"/>
          <a:chOff x="0" y="0"/>
          <a:chExt cx="0" cy="0"/>
        </a:xfrm>
      </p:grpSpPr>
      <p:sp>
        <p:nvSpPr>
          <p:cNvPr id="172" name="Titeltekst"/>
          <p:cNvSpPr txBox="1">
            <a:spLocks noGrp="1"/>
          </p:cNvSpPr>
          <p:nvPr>
            <p:ph type="title"/>
          </p:nvPr>
        </p:nvSpPr>
        <p:spPr>
          <a:xfrm>
            <a:off x="2209800" y="2130425"/>
            <a:ext cx="7772400" cy="1470025"/>
          </a:xfrm>
          <a:prstGeom prst="rect">
            <a:avLst/>
          </a:prstGeom>
        </p:spPr>
        <p:txBody>
          <a:bodyPr/>
          <a:lstStyle/>
          <a:p>
            <a:r>
              <a:t>Titeltekst</a:t>
            </a:r>
          </a:p>
        </p:txBody>
      </p:sp>
      <p:sp>
        <p:nvSpPr>
          <p:cNvPr id="173" name="Hoofdtekst - niveau één…"/>
          <p:cNvSpPr txBox="1">
            <a:spLocks noGrp="1"/>
          </p:cNvSpPr>
          <p:nvPr>
            <p:ph type="body" sz="quarter" idx="1"/>
          </p:nvPr>
        </p:nvSpPr>
        <p:spPr>
          <a:xfrm>
            <a:off x="2895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pic>
        <p:nvPicPr>
          <p:cNvPr id="174" name="ppt Limbotaal17.jpg" descr="ppt Limbotaal17.jpg"/>
          <p:cNvPicPr>
            <a:picLocks noChangeAspect="1"/>
          </p:cNvPicPr>
          <p:nvPr/>
        </p:nvPicPr>
        <p:blipFill>
          <a:blip r:embed="rId2"/>
          <a:srcRect/>
          <a:stretch>
            <a:fillRect/>
          </a:stretch>
        </p:blipFill>
        <p:spPr>
          <a:xfrm>
            <a:off x="-2382" y="-1291"/>
            <a:ext cx="12196588" cy="6860582"/>
          </a:xfrm>
          <a:prstGeom prst="rect">
            <a:avLst/>
          </a:prstGeom>
          <a:ln w="12700">
            <a:miter lim="400000"/>
          </a:ln>
        </p:spPr>
      </p:pic>
      <p:sp>
        <p:nvSpPr>
          <p:cNvPr id="175"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ELDIA 2 kopie 15">
    <p:spTree>
      <p:nvGrpSpPr>
        <p:cNvPr id="1" name=""/>
        <p:cNvGrpSpPr/>
        <p:nvPr/>
      </p:nvGrpSpPr>
      <p:grpSpPr>
        <a:xfrm>
          <a:off x="0" y="0"/>
          <a:ext cx="0" cy="0"/>
          <a:chOff x="0" y="0"/>
          <a:chExt cx="0" cy="0"/>
        </a:xfrm>
      </p:grpSpPr>
      <p:sp>
        <p:nvSpPr>
          <p:cNvPr id="182" name="Titeltekst"/>
          <p:cNvSpPr txBox="1">
            <a:spLocks noGrp="1"/>
          </p:cNvSpPr>
          <p:nvPr>
            <p:ph type="title"/>
          </p:nvPr>
        </p:nvSpPr>
        <p:spPr>
          <a:xfrm>
            <a:off x="2209800" y="2130425"/>
            <a:ext cx="7772400" cy="1470025"/>
          </a:xfrm>
          <a:prstGeom prst="rect">
            <a:avLst/>
          </a:prstGeom>
        </p:spPr>
        <p:txBody>
          <a:bodyPr/>
          <a:lstStyle/>
          <a:p>
            <a:r>
              <a:t>Titeltekst</a:t>
            </a:r>
          </a:p>
        </p:txBody>
      </p:sp>
      <p:sp>
        <p:nvSpPr>
          <p:cNvPr id="183" name="Hoofdtekst - niveau één…"/>
          <p:cNvSpPr txBox="1">
            <a:spLocks noGrp="1"/>
          </p:cNvSpPr>
          <p:nvPr>
            <p:ph type="body" sz="quarter" idx="1"/>
          </p:nvPr>
        </p:nvSpPr>
        <p:spPr>
          <a:xfrm>
            <a:off x="2895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pic>
        <p:nvPicPr>
          <p:cNvPr id="184" name="ppt Limbotaal18.jpg" descr="ppt Limbotaal18.jpg"/>
          <p:cNvPicPr>
            <a:picLocks noChangeAspect="1"/>
          </p:cNvPicPr>
          <p:nvPr/>
        </p:nvPicPr>
        <p:blipFill>
          <a:blip r:embed="rId2"/>
          <a:srcRect/>
          <a:stretch>
            <a:fillRect/>
          </a:stretch>
        </p:blipFill>
        <p:spPr>
          <a:xfrm>
            <a:off x="-2382" y="-1291"/>
            <a:ext cx="12196588" cy="6860581"/>
          </a:xfrm>
          <a:prstGeom prst="rect">
            <a:avLst/>
          </a:prstGeom>
          <a:ln w="12700">
            <a:miter lim="400000"/>
          </a:ln>
        </p:spPr>
      </p:pic>
      <p:sp>
        <p:nvSpPr>
          <p:cNvPr id="185"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DIA 2 kopie 16">
    <p:spTree>
      <p:nvGrpSpPr>
        <p:cNvPr id="1" name=""/>
        <p:cNvGrpSpPr/>
        <p:nvPr/>
      </p:nvGrpSpPr>
      <p:grpSpPr>
        <a:xfrm>
          <a:off x="0" y="0"/>
          <a:ext cx="0" cy="0"/>
          <a:chOff x="0" y="0"/>
          <a:chExt cx="0" cy="0"/>
        </a:xfrm>
      </p:grpSpPr>
      <p:sp>
        <p:nvSpPr>
          <p:cNvPr id="192" name="Titeltekst"/>
          <p:cNvSpPr txBox="1">
            <a:spLocks noGrp="1"/>
          </p:cNvSpPr>
          <p:nvPr>
            <p:ph type="title"/>
          </p:nvPr>
        </p:nvSpPr>
        <p:spPr>
          <a:xfrm>
            <a:off x="2209800" y="2130425"/>
            <a:ext cx="7772400" cy="1470025"/>
          </a:xfrm>
          <a:prstGeom prst="rect">
            <a:avLst/>
          </a:prstGeom>
        </p:spPr>
        <p:txBody>
          <a:bodyPr/>
          <a:lstStyle/>
          <a:p>
            <a:r>
              <a:t>Titeltekst</a:t>
            </a:r>
          </a:p>
        </p:txBody>
      </p:sp>
      <p:sp>
        <p:nvSpPr>
          <p:cNvPr id="193" name="Hoofdtekst - niveau één…"/>
          <p:cNvSpPr txBox="1">
            <a:spLocks noGrp="1"/>
          </p:cNvSpPr>
          <p:nvPr>
            <p:ph type="body" sz="quarter" idx="1"/>
          </p:nvPr>
        </p:nvSpPr>
        <p:spPr>
          <a:xfrm>
            <a:off x="2895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pic>
        <p:nvPicPr>
          <p:cNvPr id="194" name="ppt Limbotaal19.jpg" descr="ppt Limbotaal19.jpg"/>
          <p:cNvPicPr>
            <a:picLocks noChangeAspect="1"/>
          </p:cNvPicPr>
          <p:nvPr/>
        </p:nvPicPr>
        <p:blipFill>
          <a:blip r:embed="rId2"/>
          <a:srcRect/>
          <a:stretch>
            <a:fillRect/>
          </a:stretch>
        </p:blipFill>
        <p:spPr>
          <a:xfrm>
            <a:off x="-2382" y="-1291"/>
            <a:ext cx="12196588" cy="6860581"/>
          </a:xfrm>
          <a:prstGeom prst="rect">
            <a:avLst/>
          </a:prstGeom>
          <a:ln w="12700">
            <a:miter lim="400000"/>
          </a:ln>
        </p:spPr>
      </p:pic>
      <p:sp>
        <p:nvSpPr>
          <p:cNvPr id="195"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Inhoud van twee">
    <p:spTree>
      <p:nvGrpSpPr>
        <p:cNvPr id="1" name=""/>
        <p:cNvGrpSpPr/>
        <p:nvPr/>
      </p:nvGrpSpPr>
      <p:grpSpPr>
        <a:xfrm>
          <a:off x="0" y="0"/>
          <a:ext cx="0" cy="0"/>
          <a:chOff x="0" y="0"/>
          <a:chExt cx="0" cy="0"/>
        </a:xfrm>
      </p:grpSpPr>
      <p:sp>
        <p:nvSpPr>
          <p:cNvPr id="211" name="Titeltekst"/>
          <p:cNvSpPr txBox="1">
            <a:spLocks noGrp="1"/>
          </p:cNvSpPr>
          <p:nvPr>
            <p:ph type="title"/>
          </p:nvPr>
        </p:nvSpPr>
        <p:spPr>
          <a:xfrm>
            <a:off x="2279575" y="1340767"/>
            <a:ext cx="7632850" cy="998985"/>
          </a:xfrm>
          <a:prstGeom prst="rect">
            <a:avLst/>
          </a:prstGeom>
        </p:spPr>
        <p:txBody>
          <a:bodyPr/>
          <a:lstStyle/>
          <a:p>
            <a:r>
              <a:t>Titeltekst</a:t>
            </a:r>
          </a:p>
        </p:txBody>
      </p:sp>
      <p:sp>
        <p:nvSpPr>
          <p:cNvPr id="212" name="Hoofdtekst - niveau één…"/>
          <p:cNvSpPr txBox="1">
            <a:spLocks noGrp="1"/>
          </p:cNvSpPr>
          <p:nvPr>
            <p:ph type="body" sz="quarter" idx="1"/>
          </p:nvPr>
        </p:nvSpPr>
        <p:spPr>
          <a:xfrm>
            <a:off x="2279575" y="2492896"/>
            <a:ext cx="3740225" cy="3633268"/>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1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Vergelijking">
    <p:spTree>
      <p:nvGrpSpPr>
        <p:cNvPr id="1" name=""/>
        <p:cNvGrpSpPr/>
        <p:nvPr/>
      </p:nvGrpSpPr>
      <p:grpSpPr>
        <a:xfrm>
          <a:off x="0" y="0"/>
          <a:ext cx="0" cy="0"/>
          <a:chOff x="0" y="0"/>
          <a:chExt cx="0" cy="0"/>
        </a:xfrm>
      </p:grpSpPr>
      <p:sp>
        <p:nvSpPr>
          <p:cNvPr id="220" name="Titeltekst"/>
          <p:cNvSpPr txBox="1">
            <a:spLocks noGrp="1"/>
          </p:cNvSpPr>
          <p:nvPr>
            <p:ph type="title"/>
          </p:nvPr>
        </p:nvSpPr>
        <p:spPr>
          <a:xfrm>
            <a:off x="2279575" y="1340767"/>
            <a:ext cx="7632850" cy="998985"/>
          </a:xfrm>
          <a:prstGeom prst="rect">
            <a:avLst/>
          </a:prstGeom>
        </p:spPr>
        <p:txBody>
          <a:bodyPr/>
          <a:lstStyle/>
          <a:p>
            <a:r>
              <a:t>Titeltekst</a:t>
            </a:r>
          </a:p>
        </p:txBody>
      </p:sp>
      <p:sp>
        <p:nvSpPr>
          <p:cNvPr id="221" name="Hoofdtekst - niveau één…"/>
          <p:cNvSpPr txBox="1">
            <a:spLocks noGrp="1"/>
          </p:cNvSpPr>
          <p:nvPr>
            <p:ph type="body" sz="quarter" idx="1"/>
          </p:nvPr>
        </p:nvSpPr>
        <p:spPr>
          <a:xfrm>
            <a:off x="2279575" y="2564902"/>
            <a:ext cx="3741813" cy="3561260"/>
          </a:xfrm>
          <a:prstGeom prst="rect">
            <a:avLst/>
          </a:prstGeom>
        </p:spPr>
        <p:txBody>
          <a:bodyPr/>
          <a:lstStyle>
            <a:lvl1pPr>
              <a:spcBef>
                <a:spcPts val="500"/>
              </a:spcBef>
              <a:defRPr sz="2400"/>
            </a:lvl1pPr>
            <a:lvl2pPr marL="800100" indent="-342900">
              <a:spcBef>
                <a:spcPts val="500"/>
              </a:spcBef>
              <a:defRPr sz="2400"/>
            </a:lvl2pPr>
            <a:lvl3pPr>
              <a:spcBef>
                <a:spcPts val="500"/>
              </a:spcBef>
              <a:defRPr sz="2400"/>
            </a:lvl3pPr>
            <a:lvl4pPr marL="1714500" indent="-342900">
              <a:spcBef>
                <a:spcPts val="500"/>
              </a:spcBef>
              <a:defRPr sz="2400"/>
            </a:lvl4pPr>
            <a:lvl5pPr marL="2171700" indent="-342900">
              <a:spcBef>
                <a:spcPts val="500"/>
              </a:spcBef>
              <a:defRPr sz="24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22"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581400" y="365125"/>
            <a:ext cx="7773988"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Arial"/>
              <a:buNone/>
              <a:defRPr sz="4400" b="0"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8" name="Shape 48"/>
          <p:cNvSpPr txBox="1">
            <a:spLocks noGrp="1"/>
          </p:cNvSpPr>
          <p:nvPr>
            <p:ph type="body" idx="1"/>
          </p:nvPr>
        </p:nvSpPr>
        <p:spPr>
          <a:xfrm>
            <a:off x="839787" y="1681163"/>
            <a:ext cx="51577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2"/>
          </p:nvPr>
        </p:nvSpPr>
        <p:spPr>
          <a:xfrm>
            <a:off x="839787" y="2505075"/>
            <a:ext cx="51577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3"/>
          </p:nvPr>
        </p:nvSpPr>
        <p:spPr>
          <a:xfrm>
            <a:off x="6172200" y="1681163"/>
            <a:ext cx="51831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body" idx="4"/>
          </p:nvPr>
        </p:nvSpPr>
        <p:spPr>
          <a:xfrm>
            <a:off x="6172200" y="2505075"/>
            <a:ext cx="51831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nl-BE" sz="1200" b="0" i="0" u="none" strike="noStrike" cap="none">
                <a:solidFill>
                  <a:schemeClr val="lt1"/>
                </a:solidFill>
                <a:latin typeface="Arial"/>
                <a:ea typeface="Arial"/>
                <a:cs typeface="Arial"/>
                <a:sym typeface="Arial"/>
              </a:rPr>
              <a:t>‹nr.›</a:t>
            </a:fld>
            <a:endParaRPr lang="nl-BE" sz="12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757695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Afbeelding 6" descr="Afbeelding 6"/>
          <p:cNvPicPr>
            <a:picLocks noChangeAspect="1"/>
          </p:cNvPicPr>
          <p:nvPr/>
        </p:nvPicPr>
        <p:blipFill>
          <a:blip r:embed="rId12"/>
          <a:stretch>
            <a:fillRect/>
          </a:stretch>
        </p:blipFill>
        <p:spPr>
          <a:xfrm>
            <a:off x="1527645" y="0"/>
            <a:ext cx="9136710" cy="6858000"/>
          </a:xfrm>
          <a:prstGeom prst="rect">
            <a:avLst/>
          </a:prstGeom>
          <a:ln w="12700">
            <a:miter lim="400000"/>
          </a:ln>
        </p:spPr>
      </p:pic>
      <p:sp>
        <p:nvSpPr>
          <p:cNvPr id="3" name="Titeltekst"/>
          <p:cNvSpPr txBox="1">
            <a:spLocks noGrp="1"/>
          </p:cNvSpPr>
          <p:nvPr>
            <p:ph type="title"/>
          </p:nvPr>
        </p:nvSpPr>
        <p:spPr>
          <a:xfrm>
            <a:off x="1981200" y="92074"/>
            <a:ext cx="8229600" cy="1508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rPr dirty="0" err="1"/>
              <a:t>Titeltekst</a:t>
            </a:r>
            <a:endParaRPr dirty="0"/>
          </a:p>
        </p:txBody>
      </p:sp>
      <p:sp>
        <p:nvSpPr>
          <p:cNvPr id="4" name="Hoofdtekst - niveau één…"/>
          <p:cNvSpPr txBox="1">
            <a:spLocks noGrp="1"/>
          </p:cNvSpPr>
          <p:nvPr>
            <p:ph type="body" idx="1"/>
          </p:nvPr>
        </p:nvSpPr>
        <p:spPr>
          <a:xfrm>
            <a:off x="1981200" y="1600200"/>
            <a:ext cx="82296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rPr dirty="0" err="1"/>
              <a:t>Hoofdtekst</a:t>
            </a:r>
            <a:r>
              <a:rPr dirty="0"/>
              <a:t> - </a:t>
            </a:r>
            <a:r>
              <a:rPr dirty="0" err="1"/>
              <a:t>niveau</a:t>
            </a:r>
            <a:r>
              <a:rPr dirty="0"/>
              <a:t> </a:t>
            </a:r>
            <a:r>
              <a:rPr dirty="0" err="1"/>
              <a:t>één</a:t>
            </a:r>
            <a:endParaRPr dirty="0"/>
          </a:p>
          <a:p>
            <a:pPr lvl="1"/>
            <a:r>
              <a:rPr dirty="0" err="1"/>
              <a:t>Hoofdtekst</a:t>
            </a:r>
            <a:r>
              <a:rPr dirty="0"/>
              <a:t> - </a:t>
            </a:r>
            <a:r>
              <a:rPr dirty="0" err="1"/>
              <a:t>niveau</a:t>
            </a:r>
            <a:r>
              <a:rPr dirty="0"/>
              <a:t> twee</a:t>
            </a:r>
          </a:p>
          <a:p>
            <a:pPr lvl="2"/>
            <a:r>
              <a:rPr dirty="0" err="1"/>
              <a:t>Hoofdtekst</a:t>
            </a:r>
            <a:r>
              <a:rPr dirty="0"/>
              <a:t> - </a:t>
            </a:r>
            <a:r>
              <a:rPr dirty="0" err="1"/>
              <a:t>niveau</a:t>
            </a:r>
            <a:r>
              <a:rPr dirty="0"/>
              <a:t> </a:t>
            </a:r>
            <a:r>
              <a:rPr dirty="0" err="1"/>
              <a:t>drie</a:t>
            </a:r>
            <a:endParaRPr dirty="0"/>
          </a:p>
          <a:p>
            <a:pPr lvl="3"/>
            <a:r>
              <a:rPr dirty="0" err="1"/>
              <a:t>Hoofdtekst</a:t>
            </a:r>
            <a:r>
              <a:rPr dirty="0"/>
              <a:t> - </a:t>
            </a:r>
            <a:r>
              <a:rPr dirty="0" err="1"/>
              <a:t>niveau</a:t>
            </a:r>
            <a:r>
              <a:rPr dirty="0"/>
              <a:t> </a:t>
            </a:r>
            <a:r>
              <a:rPr dirty="0" err="1"/>
              <a:t>vier</a:t>
            </a:r>
            <a:endParaRPr dirty="0"/>
          </a:p>
          <a:p>
            <a:pPr lvl="4"/>
            <a:r>
              <a:rPr dirty="0" err="1"/>
              <a:t>Hoofdtekst</a:t>
            </a:r>
            <a:r>
              <a:rPr dirty="0"/>
              <a:t> - </a:t>
            </a:r>
            <a:r>
              <a:rPr dirty="0" err="1"/>
              <a:t>niveau</a:t>
            </a:r>
            <a:r>
              <a:rPr dirty="0"/>
              <a:t> </a:t>
            </a:r>
            <a:r>
              <a:rPr dirty="0" err="1"/>
              <a:t>vijf</a:t>
            </a:r>
            <a:endParaRPr dirty="0"/>
          </a:p>
        </p:txBody>
      </p:sp>
      <p:sp>
        <p:nvSpPr>
          <p:cNvPr id="5" name="Dianummer"/>
          <p:cNvSpPr txBox="1">
            <a:spLocks noGrp="1"/>
          </p:cNvSpPr>
          <p:nvPr>
            <p:ph type="sldNum" sz="quarter" idx="2"/>
          </p:nvPr>
        </p:nvSpPr>
        <p:spPr>
          <a:xfrm>
            <a:off x="9946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61" r:id="rId3"/>
    <p:sldLayoutId id="2147483665" r:id="rId4"/>
    <p:sldLayoutId id="2147483666" r:id="rId5"/>
    <p:sldLayoutId id="2147483667" r:id="rId6"/>
    <p:sldLayoutId id="2147483669" r:id="rId7"/>
    <p:sldLayoutId id="2147483670" r:id="rId8"/>
    <p:sldLayoutId id="2147483673" r:id="rId9"/>
    <p:sldLayoutId id="2147483674" r:id="rId10"/>
  </p:sldLayoutIdLst>
  <p:transition spd="med"/>
  <p:txStyles>
    <p:titleStyle>
      <a:lvl1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23617B"/>
          </a:solidFill>
          <a:uFillTx/>
          <a:latin typeface="Tw Cen MT Condensed Extra Bold"/>
          <a:ea typeface="Tw Cen MT Condensed Extra Bold"/>
          <a:cs typeface="Tw Cen MT Condensed Extra Bold"/>
          <a:sym typeface="Tw Cen MT Condensed Extra Bold"/>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23617B"/>
          </a:solidFill>
          <a:uFillTx/>
          <a:latin typeface="Tw Cen MT Condensed Extra Bold"/>
          <a:ea typeface="Tw Cen MT Condensed Extra Bold"/>
          <a:cs typeface="Tw Cen MT Condensed Extra Bold"/>
          <a:sym typeface="Tw Cen MT Condensed Extra Bold"/>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23617B"/>
          </a:solidFill>
          <a:uFillTx/>
          <a:latin typeface="Tw Cen MT Condensed Extra Bold"/>
          <a:ea typeface="Tw Cen MT Condensed Extra Bold"/>
          <a:cs typeface="Tw Cen MT Condensed Extra Bold"/>
          <a:sym typeface="Tw Cen MT Condensed Extra Bold"/>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23617B"/>
          </a:solidFill>
          <a:uFillTx/>
          <a:latin typeface="Tw Cen MT Condensed Extra Bold"/>
          <a:ea typeface="Tw Cen MT Condensed Extra Bold"/>
          <a:cs typeface="Tw Cen MT Condensed Extra Bold"/>
          <a:sym typeface="Tw Cen MT Condensed Extra Bold"/>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23617B"/>
          </a:solidFill>
          <a:uFillTx/>
          <a:latin typeface="Tw Cen MT Condensed Extra Bold"/>
          <a:ea typeface="Tw Cen MT Condensed Extra Bold"/>
          <a:cs typeface="Tw Cen MT Condensed Extra Bold"/>
          <a:sym typeface="Tw Cen MT Condensed Extra Bold"/>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23617B"/>
          </a:solidFill>
          <a:uFillTx/>
          <a:latin typeface="Tw Cen MT Condensed Extra Bold"/>
          <a:ea typeface="Tw Cen MT Condensed Extra Bold"/>
          <a:cs typeface="Tw Cen MT Condensed Extra Bold"/>
          <a:sym typeface="Tw Cen MT Condensed Extra Bold"/>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23617B"/>
          </a:solidFill>
          <a:uFillTx/>
          <a:latin typeface="Tw Cen MT Condensed Extra Bold"/>
          <a:ea typeface="Tw Cen MT Condensed Extra Bold"/>
          <a:cs typeface="Tw Cen MT Condensed Extra Bold"/>
          <a:sym typeface="Tw Cen MT Condensed Extra Bold"/>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23617B"/>
          </a:solidFill>
          <a:uFillTx/>
          <a:latin typeface="Tw Cen MT Condensed Extra Bold"/>
          <a:ea typeface="Tw Cen MT Condensed Extra Bold"/>
          <a:cs typeface="Tw Cen MT Condensed Extra Bold"/>
          <a:sym typeface="Tw Cen MT Condensed Extra Bold"/>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23617B"/>
          </a:solidFill>
          <a:uFillTx/>
          <a:latin typeface="Tw Cen MT Condensed Extra Bold"/>
          <a:ea typeface="Tw Cen MT Condensed Extra Bold"/>
          <a:cs typeface="Tw Cen MT Condensed Extra Bold"/>
          <a:sym typeface="Tw Cen MT Condensed Extra Bold"/>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A75126"/>
          </a:solidFill>
          <a:uFillTx/>
          <a:latin typeface="+mj-lt"/>
          <a:ea typeface="Estrangelo Edessa"/>
          <a:cs typeface="Estrangelo Edessa"/>
          <a:sym typeface="Estrangelo Edessa"/>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A75126"/>
          </a:solidFill>
          <a:uFillTx/>
          <a:latin typeface="+mj-lt"/>
          <a:ea typeface="Estrangelo Edessa"/>
          <a:cs typeface="Estrangelo Edessa"/>
          <a:sym typeface="Estrangelo Edessa"/>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A75126"/>
          </a:solidFill>
          <a:uFillTx/>
          <a:latin typeface="+mj-lt"/>
          <a:ea typeface="Estrangelo Edessa"/>
          <a:cs typeface="Estrangelo Edessa"/>
          <a:sym typeface="Estrangelo Edessa"/>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A75126"/>
          </a:solidFill>
          <a:uFillTx/>
          <a:latin typeface="+mj-lt"/>
          <a:ea typeface="Estrangelo Edessa"/>
          <a:cs typeface="Estrangelo Edessa"/>
          <a:sym typeface="Estrangelo Edessa"/>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A75126"/>
          </a:solidFill>
          <a:uFillTx/>
          <a:latin typeface="+mj-lt"/>
          <a:ea typeface="Estrangelo Edessa"/>
          <a:cs typeface="Estrangelo Edessa"/>
          <a:sym typeface="Estrangelo Edessa"/>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A75126"/>
          </a:solidFill>
          <a:uFillTx/>
          <a:latin typeface="Estrangelo Edessa"/>
          <a:ea typeface="Estrangelo Edessa"/>
          <a:cs typeface="Estrangelo Edessa"/>
          <a:sym typeface="Estrangelo Edessa"/>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A75126"/>
          </a:solidFill>
          <a:uFillTx/>
          <a:latin typeface="Estrangelo Edessa"/>
          <a:ea typeface="Estrangelo Edessa"/>
          <a:cs typeface="Estrangelo Edessa"/>
          <a:sym typeface="Estrangelo Edessa"/>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A75126"/>
          </a:solidFill>
          <a:uFillTx/>
          <a:latin typeface="Estrangelo Edessa"/>
          <a:ea typeface="Estrangelo Edessa"/>
          <a:cs typeface="Estrangelo Edessa"/>
          <a:sym typeface="Estrangelo Edessa"/>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A75126"/>
          </a:solidFill>
          <a:uFillTx/>
          <a:latin typeface="Estrangelo Edessa"/>
          <a:ea typeface="Estrangelo Edessa"/>
          <a:cs typeface="Estrangelo Edessa"/>
          <a:sym typeface="Estrangelo Edessa"/>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X9KP8uiGZT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youtube.com/watch?v=XNqKZybIdv4"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youtube.com/watch?v=RveeQafbdA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www.youtube.com/watch?v=NgW1CZ79rJA" TargetMode="External"/><Relationship Id="rId2" Type="http://schemas.openxmlformats.org/officeDocument/2006/relationships/slideLayout" Target="../slideLayouts/slideLayout2.xml"/><Relationship Id="rId1" Type="http://schemas.openxmlformats.org/officeDocument/2006/relationships/video" Target="about:blank" TargetMode="External"/><Relationship Id="rId4" Type="http://schemas.openxmlformats.org/officeDocument/2006/relationships/image" Target="../media/image39.jpe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www.doorelkaar.be/" TargetMode="External"/><Relationship Id="rId2" Type="http://schemas.openxmlformats.org/officeDocument/2006/relationships/hyperlink" Target="mailto:Lieve.lenaerts@hivset.b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C0F0616B-C1A2-F305-B224-3CCB1195BA97}"/>
              </a:ext>
            </a:extLst>
          </p:cNvPr>
          <p:cNvSpPr txBox="1">
            <a:spLocks/>
          </p:cNvSpPr>
          <p:nvPr/>
        </p:nvSpPr>
        <p:spPr bwMode="auto">
          <a:xfrm>
            <a:off x="2071331" y="2147887"/>
            <a:ext cx="9948332"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1" fontAlgn="base" hangingPunct="1">
              <a:lnSpc>
                <a:spcPct val="90000"/>
              </a:lnSpc>
              <a:spcBef>
                <a:spcPct val="0"/>
              </a:spcBef>
              <a:spcAft>
                <a:spcPct val="0"/>
              </a:spcAft>
              <a:defRPr sz="4800" kern="1200">
                <a:solidFill>
                  <a:srgbClr val="002757"/>
                </a:solidFill>
                <a:latin typeface="+mj-lt"/>
                <a:ea typeface="+mj-ea"/>
                <a:cs typeface="+mj-cs"/>
              </a:defRPr>
            </a:lvl1pPr>
            <a:lvl2pPr algn="l" rtl="0" eaLnBrk="1" fontAlgn="base" hangingPunct="1">
              <a:lnSpc>
                <a:spcPct val="90000"/>
              </a:lnSpc>
              <a:spcBef>
                <a:spcPct val="0"/>
              </a:spcBef>
              <a:spcAft>
                <a:spcPct val="0"/>
              </a:spcAft>
              <a:defRPr sz="4800">
                <a:solidFill>
                  <a:srgbClr val="002757"/>
                </a:solidFill>
                <a:latin typeface="Arial Narrow" pitchFamily="34" charset="0"/>
              </a:defRPr>
            </a:lvl2pPr>
            <a:lvl3pPr algn="l" rtl="0" eaLnBrk="1" fontAlgn="base" hangingPunct="1">
              <a:lnSpc>
                <a:spcPct val="90000"/>
              </a:lnSpc>
              <a:spcBef>
                <a:spcPct val="0"/>
              </a:spcBef>
              <a:spcAft>
                <a:spcPct val="0"/>
              </a:spcAft>
              <a:defRPr sz="4800">
                <a:solidFill>
                  <a:srgbClr val="002757"/>
                </a:solidFill>
                <a:latin typeface="Arial Narrow" pitchFamily="34" charset="0"/>
              </a:defRPr>
            </a:lvl3pPr>
            <a:lvl4pPr algn="l" rtl="0" eaLnBrk="1" fontAlgn="base" hangingPunct="1">
              <a:lnSpc>
                <a:spcPct val="90000"/>
              </a:lnSpc>
              <a:spcBef>
                <a:spcPct val="0"/>
              </a:spcBef>
              <a:spcAft>
                <a:spcPct val="0"/>
              </a:spcAft>
              <a:defRPr sz="4800">
                <a:solidFill>
                  <a:srgbClr val="002757"/>
                </a:solidFill>
                <a:latin typeface="Arial Narrow" pitchFamily="34" charset="0"/>
              </a:defRPr>
            </a:lvl4pPr>
            <a:lvl5pPr algn="l" rtl="0" eaLnBrk="1" fontAlgn="base" hangingPunct="1">
              <a:lnSpc>
                <a:spcPct val="90000"/>
              </a:lnSpc>
              <a:spcBef>
                <a:spcPct val="0"/>
              </a:spcBef>
              <a:spcAft>
                <a:spcPct val="0"/>
              </a:spcAft>
              <a:defRPr sz="4800">
                <a:solidFill>
                  <a:srgbClr val="002757"/>
                </a:solidFill>
                <a:latin typeface="Arial Narrow" pitchFamily="34" charset="0"/>
              </a:defRPr>
            </a:lvl5pPr>
            <a:lvl6pPr marL="457200" algn="l" rtl="0" eaLnBrk="1" fontAlgn="base" hangingPunct="1">
              <a:lnSpc>
                <a:spcPct val="90000"/>
              </a:lnSpc>
              <a:spcBef>
                <a:spcPct val="0"/>
              </a:spcBef>
              <a:spcAft>
                <a:spcPct val="0"/>
              </a:spcAft>
              <a:defRPr sz="4800">
                <a:solidFill>
                  <a:srgbClr val="002757"/>
                </a:solidFill>
                <a:latin typeface="Tahoma" pitchFamily="34" charset="0"/>
              </a:defRPr>
            </a:lvl6pPr>
            <a:lvl7pPr marL="914400" algn="l" rtl="0" eaLnBrk="1" fontAlgn="base" hangingPunct="1">
              <a:lnSpc>
                <a:spcPct val="90000"/>
              </a:lnSpc>
              <a:spcBef>
                <a:spcPct val="0"/>
              </a:spcBef>
              <a:spcAft>
                <a:spcPct val="0"/>
              </a:spcAft>
              <a:defRPr sz="4800">
                <a:solidFill>
                  <a:srgbClr val="002757"/>
                </a:solidFill>
                <a:latin typeface="Tahoma" pitchFamily="34" charset="0"/>
              </a:defRPr>
            </a:lvl7pPr>
            <a:lvl8pPr marL="1371600" algn="l" rtl="0" eaLnBrk="1" fontAlgn="base" hangingPunct="1">
              <a:lnSpc>
                <a:spcPct val="90000"/>
              </a:lnSpc>
              <a:spcBef>
                <a:spcPct val="0"/>
              </a:spcBef>
              <a:spcAft>
                <a:spcPct val="0"/>
              </a:spcAft>
              <a:defRPr sz="4800">
                <a:solidFill>
                  <a:srgbClr val="002757"/>
                </a:solidFill>
                <a:latin typeface="Tahoma" pitchFamily="34" charset="0"/>
              </a:defRPr>
            </a:lvl8pPr>
            <a:lvl9pPr marL="1828800" algn="l" rtl="0" eaLnBrk="1" fontAlgn="base" hangingPunct="1">
              <a:lnSpc>
                <a:spcPct val="90000"/>
              </a:lnSpc>
              <a:spcBef>
                <a:spcPct val="0"/>
              </a:spcBef>
              <a:spcAft>
                <a:spcPct val="0"/>
              </a:spcAft>
              <a:defRPr sz="4800">
                <a:solidFill>
                  <a:srgbClr val="002757"/>
                </a:solidFill>
                <a:latin typeface="Tahoma"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nl-BE" sz="4800" b="0" i="0" u="none" strike="noStrike" kern="1200" cap="none" spc="0" normalizeH="0" baseline="0" noProof="0">
              <a:ln>
                <a:noFill/>
              </a:ln>
              <a:solidFill>
                <a:schemeClr val="tx1"/>
              </a:solidFill>
              <a:effectLst/>
              <a:uLnTx/>
              <a:uFillTx/>
              <a:latin typeface="Arial Narrow"/>
            </a:endParaRPr>
          </a:p>
        </p:txBody>
      </p:sp>
      <p:sp>
        <p:nvSpPr>
          <p:cNvPr id="7" name="Tekstvak 6">
            <a:extLst>
              <a:ext uri="{FF2B5EF4-FFF2-40B4-BE49-F238E27FC236}">
                <a16:creationId xmlns:a16="http://schemas.microsoft.com/office/drawing/2014/main" id="{2A144CEF-A433-796A-5C32-817D9DC616CF}"/>
              </a:ext>
            </a:extLst>
          </p:cNvPr>
          <p:cNvSpPr txBox="1"/>
          <p:nvPr/>
        </p:nvSpPr>
        <p:spPr>
          <a:xfrm>
            <a:off x="732975" y="509028"/>
            <a:ext cx="10800000" cy="14550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914400" rtl="0" eaLnBrk="1" fontAlgn="base" latinLnBrk="0" hangingPunct="1">
              <a:lnSpc>
                <a:spcPct val="200000"/>
              </a:lnSpc>
              <a:spcBef>
                <a:spcPct val="0"/>
              </a:spcBef>
              <a:spcAft>
                <a:spcPct val="0"/>
              </a:spcAft>
              <a:buClrTx/>
              <a:buSzTx/>
              <a:buFontTx/>
              <a:buNone/>
              <a:tabLst/>
              <a:defRPr/>
            </a:pPr>
            <a:r>
              <a:rPr lang="nl-BE" sz="2400" b="1" kern="1200" dirty="0">
                <a:solidFill>
                  <a:schemeClr val="tx1"/>
                </a:solidFill>
                <a:latin typeface="Arial" panose="020B0604020202020204" pitchFamily="34" charset="0"/>
                <a:cs typeface="Arial" panose="020B0604020202020204" pitchFamily="34" charset="0"/>
              </a:rPr>
              <a:t>Eerstvolgende activiteiten LimboTaal</a:t>
            </a:r>
          </a:p>
          <a:p>
            <a:pPr marL="0" marR="0" lvl="0" indent="0" algn="ctr" defTabSz="914400" rtl="0" eaLnBrk="1" fontAlgn="base" latinLnBrk="0" hangingPunct="1">
              <a:lnSpc>
                <a:spcPct val="200000"/>
              </a:lnSpc>
              <a:spcBef>
                <a:spcPct val="0"/>
              </a:spcBef>
              <a:spcAft>
                <a:spcPct val="0"/>
              </a:spcAft>
              <a:buClrTx/>
              <a:buSzTx/>
              <a:buFontTx/>
              <a:buNone/>
              <a:tabLst/>
              <a:defRPr/>
            </a:pPr>
            <a:endParaRPr kumimoji="0" lang="nl-BE" sz="24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8" name="Rechthoek 7">
            <a:extLst>
              <a:ext uri="{FF2B5EF4-FFF2-40B4-BE49-F238E27FC236}">
                <a16:creationId xmlns:a16="http://schemas.microsoft.com/office/drawing/2014/main" id="{88EC1FD3-941B-BD8A-9A22-26D1B28122D8}"/>
              </a:ext>
            </a:extLst>
          </p:cNvPr>
          <p:cNvSpPr/>
          <p:nvPr/>
        </p:nvSpPr>
        <p:spPr>
          <a:xfrm>
            <a:off x="659025" y="1608281"/>
            <a:ext cx="10800000" cy="699446"/>
          </a:xfrm>
          <a:prstGeom prst="rect">
            <a:avLst/>
          </a:prstGeom>
          <a:solidFill>
            <a:srgbClr val="57B09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r>
              <a:rPr lang="nl-BE" sz="2400" kern="1200" dirty="0">
                <a:solidFill>
                  <a:prstClr val="white"/>
                </a:solidFill>
                <a:latin typeface="Arial" panose="020B0604020202020204" pitchFamily="34" charset="0"/>
                <a:ea typeface="+mn-ea"/>
                <a:cs typeface="Arial" panose="020B0604020202020204" pitchFamily="34" charset="0"/>
              </a:rPr>
              <a:t>Taal </a:t>
            </a:r>
            <a:r>
              <a:rPr lang="nl-BE" sz="2400" kern="1200" dirty="0" err="1">
                <a:solidFill>
                  <a:prstClr val="white"/>
                </a:solidFill>
                <a:latin typeface="Arial" panose="020B0604020202020204" pitchFamily="34" charset="0"/>
                <a:ea typeface="+mn-ea"/>
                <a:cs typeface="Arial" panose="020B0604020202020204" pitchFamily="34" charset="0"/>
              </a:rPr>
              <a:t>i.f.v</a:t>
            </a:r>
            <a:r>
              <a:rPr lang="nl-BE" sz="2400" kern="1200" dirty="0">
                <a:solidFill>
                  <a:prstClr val="white"/>
                </a:solidFill>
                <a:latin typeface="Arial" panose="020B0604020202020204" pitchFamily="34" charset="0"/>
                <a:ea typeface="+mn-ea"/>
                <a:cs typeface="Arial" panose="020B0604020202020204" pitchFamily="34" charset="0"/>
              </a:rPr>
              <a:t>. ouderbetrokkenheid</a:t>
            </a:r>
            <a:endParaRPr kumimoji="0" lang="nl-BE"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Rechthoek 3">
            <a:extLst>
              <a:ext uri="{FF2B5EF4-FFF2-40B4-BE49-F238E27FC236}">
                <a16:creationId xmlns:a16="http://schemas.microsoft.com/office/drawing/2014/main" id="{18AEAA15-DE9E-FC67-1490-29BC664159AF}"/>
              </a:ext>
            </a:extLst>
          </p:cNvPr>
          <p:cNvSpPr/>
          <p:nvPr/>
        </p:nvSpPr>
        <p:spPr>
          <a:xfrm>
            <a:off x="696000" y="2750541"/>
            <a:ext cx="5264269" cy="3017782"/>
          </a:xfrm>
          <a:prstGeom prst="rect">
            <a:avLst/>
          </a:prstGeom>
          <a:solidFill>
            <a:srgbClr val="90D0C4"/>
          </a:solidFill>
          <a:ln w="25400" cap="flat">
            <a:noFill/>
            <a:prstDash val="solid"/>
            <a:round/>
          </a:ln>
          <a:effectLst>
            <a:outerShdw blurRad="38100" dist="127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nl-BE" sz="1800" b="0" i="0" u="none" strike="noStrike" cap="none" spc="0" normalizeH="0" baseline="0">
              <a:ln>
                <a:noFill/>
              </a:ln>
              <a:solidFill>
                <a:srgbClr val="000000"/>
              </a:solidFill>
              <a:effectLst/>
              <a:uFillTx/>
              <a:latin typeface="+mj-lt"/>
              <a:ea typeface="+mj-ea"/>
              <a:cs typeface="+mj-cs"/>
              <a:sym typeface="Calibri"/>
            </a:endParaRPr>
          </a:p>
        </p:txBody>
      </p:sp>
      <p:sp>
        <p:nvSpPr>
          <p:cNvPr id="6" name="Rechthoek 5">
            <a:extLst>
              <a:ext uri="{FF2B5EF4-FFF2-40B4-BE49-F238E27FC236}">
                <a16:creationId xmlns:a16="http://schemas.microsoft.com/office/drawing/2014/main" id="{147DE840-DCD0-E5AE-5049-FF6081230E99}"/>
              </a:ext>
            </a:extLst>
          </p:cNvPr>
          <p:cNvSpPr/>
          <p:nvPr/>
        </p:nvSpPr>
        <p:spPr>
          <a:xfrm>
            <a:off x="6231731" y="2749713"/>
            <a:ext cx="5264269" cy="3017782"/>
          </a:xfrm>
          <a:prstGeom prst="rect">
            <a:avLst/>
          </a:prstGeom>
          <a:solidFill>
            <a:srgbClr val="90D0C4"/>
          </a:solidFill>
          <a:ln w="25400" cap="flat">
            <a:noFill/>
            <a:prstDash val="solid"/>
            <a:round/>
          </a:ln>
          <a:effectLst>
            <a:outerShdw blurRad="38100" dist="127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nl-BE" sz="1800" b="0" i="0" u="none" strike="noStrike" cap="none" spc="0" normalizeH="0" baseline="0">
              <a:ln>
                <a:noFill/>
              </a:ln>
              <a:solidFill>
                <a:srgbClr val="000000"/>
              </a:solidFill>
              <a:effectLst/>
              <a:uFillTx/>
              <a:latin typeface="+mj-lt"/>
              <a:ea typeface="+mj-ea"/>
              <a:cs typeface="+mj-cs"/>
              <a:sym typeface="Calibri"/>
            </a:endParaRPr>
          </a:p>
        </p:txBody>
      </p:sp>
      <p:sp>
        <p:nvSpPr>
          <p:cNvPr id="9" name="Rechthoek 8">
            <a:extLst>
              <a:ext uri="{FF2B5EF4-FFF2-40B4-BE49-F238E27FC236}">
                <a16:creationId xmlns:a16="http://schemas.microsoft.com/office/drawing/2014/main" id="{4394204A-077C-3E61-F861-10924DC32F39}"/>
              </a:ext>
            </a:extLst>
          </p:cNvPr>
          <p:cNvSpPr/>
          <p:nvPr/>
        </p:nvSpPr>
        <p:spPr>
          <a:xfrm>
            <a:off x="1195322" y="3775703"/>
            <a:ext cx="4367622" cy="720000"/>
          </a:xfrm>
          <a:prstGeom prst="rect">
            <a:avLst/>
          </a:prstGeom>
          <a:solidFill>
            <a:srgbClr val="57B09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r>
              <a:rPr kumimoji="0" lang="nl-B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Woensdag 28 februari 2024</a:t>
            </a:r>
          </a:p>
        </p:txBody>
      </p:sp>
      <p:sp>
        <p:nvSpPr>
          <p:cNvPr id="11" name="Rechthoek 10">
            <a:extLst>
              <a:ext uri="{FF2B5EF4-FFF2-40B4-BE49-F238E27FC236}">
                <a16:creationId xmlns:a16="http://schemas.microsoft.com/office/drawing/2014/main" id="{20BF0EFC-33F5-1016-485E-2263D8EED5DC}"/>
              </a:ext>
            </a:extLst>
          </p:cNvPr>
          <p:cNvSpPr/>
          <p:nvPr/>
        </p:nvSpPr>
        <p:spPr>
          <a:xfrm>
            <a:off x="1195322" y="4686767"/>
            <a:ext cx="4367622" cy="720000"/>
          </a:xfrm>
          <a:prstGeom prst="rect">
            <a:avLst/>
          </a:prstGeom>
          <a:solidFill>
            <a:srgbClr val="57B09F"/>
          </a:solidFill>
          <a:ln w="12700" cap="flat" cmpd="sng" algn="ctr">
            <a:noFill/>
            <a:prstDash val="solid"/>
            <a:miter lim="800000"/>
          </a:ln>
          <a:effectLst/>
        </p:spPr>
        <p:txBody>
          <a:bodyPr lIns="91440" tIns="45720" rIns="91440" bIns="45720"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r>
              <a:rPr lang="nl-BE" sz="1600" kern="1200" dirty="0">
                <a:solidFill>
                  <a:prstClr val="white"/>
                </a:solidFill>
                <a:latin typeface="Arial" panose="020B0604020202020204" pitchFamily="34" charset="0"/>
                <a:ea typeface="+mn-ea"/>
                <a:cs typeface="Arial" panose="020B0604020202020204" pitchFamily="34" charset="0"/>
              </a:rPr>
              <a:t>Medewerkers scholen en lokale besturen</a:t>
            </a:r>
            <a:endParaRPr lang="nl-BE" dirty="0">
              <a:solidFill>
                <a:schemeClr val="bg1"/>
              </a:solidFill>
            </a:endParaRPr>
          </a:p>
        </p:txBody>
      </p:sp>
      <p:sp>
        <p:nvSpPr>
          <p:cNvPr id="13" name="Tekstvak 12">
            <a:extLst>
              <a:ext uri="{FF2B5EF4-FFF2-40B4-BE49-F238E27FC236}">
                <a16:creationId xmlns:a16="http://schemas.microsoft.com/office/drawing/2014/main" id="{7F812697-A046-3E4D-45BB-D5CE948E0191}"/>
              </a:ext>
            </a:extLst>
          </p:cNvPr>
          <p:cNvSpPr txBox="1"/>
          <p:nvPr/>
        </p:nvSpPr>
        <p:spPr>
          <a:xfrm>
            <a:off x="1144323" y="3097244"/>
            <a:ext cx="4367622"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l-BE" sz="2400" b="1" i="0" u="none" strike="noStrike" cap="none" spc="300" normalizeH="0" baseline="0" dirty="0">
                <a:ln>
                  <a:noFill/>
                </a:ln>
                <a:solidFill>
                  <a:srgbClr val="3A8A7B"/>
                </a:solidFill>
                <a:effectLst/>
                <a:uFillTx/>
                <a:latin typeface="Arial" panose="020B0604020202020204" pitchFamily="34" charset="0"/>
                <a:cs typeface="Arial" panose="020B0604020202020204" pitchFamily="34" charset="0"/>
                <a:sym typeface="Calibri"/>
              </a:rPr>
              <a:t>Workshops</a:t>
            </a:r>
          </a:p>
        </p:txBody>
      </p:sp>
      <p:sp>
        <p:nvSpPr>
          <p:cNvPr id="14" name="Tekstvak 13">
            <a:extLst>
              <a:ext uri="{FF2B5EF4-FFF2-40B4-BE49-F238E27FC236}">
                <a16:creationId xmlns:a16="http://schemas.microsoft.com/office/drawing/2014/main" id="{D3B79DB0-3312-AAC9-06CE-BE17F1A92BE3}"/>
              </a:ext>
            </a:extLst>
          </p:cNvPr>
          <p:cNvSpPr txBox="1"/>
          <p:nvPr/>
        </p:nvSpPr>
        <p:spPr>
          <a:xfrm>
            <a:off x="6680055" y="3097244"/>
            <a:ext cx="4367622"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l-BE" sz="2400" b="1" i="0" u="none" strike="noStrike" cap="none" spc="300" normalizeH="0" baseline="0" dirty="0">
                <a:ln>
                  <a:noFill/>
                </a:ln>
                <a:solidFill>
                  <a:srgbClr val="3A8A7B"/>
                </a:solidFill>
                <a:effectLst/>
                <a:uFillTx/>
                <a:latin typeface="Arial" panose="020B0604020202020204" pitchFamily="34" charset="0"/>
                <a:cs typeface="Arial" panose="020B0604020202020204" pitchFamily="34" charset="0"/>
                <a:sym typeface="Calibri"/>
              </a:rPr>
              <a:t>Taalacademie</a:t>
            </a:r>
          </a:p>
        </p:txBody>
      </p:sp>
      <p:sp>
        <p:nvSpPr>
          <p:cNvPr id="2" name="Rechthoek 1">
            <a:extLst>
              <a:ext uri="{FF2B5EF4-FFF2-40B4-BE49-F238E27FC236}">
                <a16:creationId xmlns:a16="http://schemas.microsoft.com/office/drawing/2014/main" id="{11F5381B-AD40-FA72-E406-6BF3A4E5D50E}"/>
              </a:ext>
            </a:extLst>
          </p:cNvPr>
          <p:cNvSpPr/>
          <p:nvPr/>
        </p:nvSpPr>
        <p:spPr>
          <a:xfrm>
            <a:off x="6629056" y="3779340"/>
            <a:ext cx="4367622" cy="720000"/>
          </a:xfrm>
          <a:prstGeom prst="rect">
            <a:avLst/>
          </a:prstGeom>
          <a:solidFill>
            <a:srgbClr val="57B09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r>
              <a:rPr kumimoji="0" lang="nl-B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Woensdag 15 </a:t>
            </a:r>
            <a:r>
              <a:rPr lang="nl-BE" sz="1600" kern="1200" dirty="0">
                <a:solidFill>
                  <a:prstClr val="white"/>
                </a:solidFill>
                <a:latin typeface="Arial" panose="020B0604020202020204" pitchFamily="34" charset="0"/>
                <a:ea typeface="+mn-ea"/>
                <a:cs typeface="Arial" panose="020B0604020202020204" pitchFamily="34" charset="0"/>
              </a:rPr>
              <a:t>mei</a:t>
            </a:r>
            <a:r>
              <a:rPr kumimoji="0" lang="nl-B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2024</a:t>
            </a:r>
          </a:p>
        </p:txBody>
      </p:sp>
      <p:sp>
        <p:nvSpPr>
          <p:cNvPr id="3" name="Rechthoek 2">
            <a:extLst>
              <a:ext uri="{FF2B5EF4-FFF2-40B4-BE49-F238E27FC236}">
                <a16:creationId xmlns:a16="http://schemas.microsoft.com/office/drawing/2014/main" id="{EC69BECE-B44D-3E3F-5F5F-DB8F71BDE447}"/>
              </a:ext>
            </a:extLst>
          </p:cNvPr>
          <p:cNvSpPr/>
          <p:nvPr/>
        </p:nvSpPr>
        <p:spPr>
          <a:xfrm>
            <a:off x="6629056" y="4686767"/>
            <a:ext cx="4367622" cy="720000"/>
          </a:xfrm>
          <a:prstGeom prst="rect">
            <a:avLst/>
          </a:prstGeom>
          <a:solidFill>
            <a:srgbClr val="57B09F"/>
          </a:solidFill>
          <a:ln w="12700" cap="flat" cmpd="sng" algn="ctr">
            <a:noFill/>
            <a:prstDash val="solid"/>
            <a:miter lim="800000"/>
          </a:ln>
          <a:effectLst/>
        </p:spPr>
        <p:txBody>
          <a:bodyPr lIns="91440" tIns="45720" rIns="91440" bIns="45720"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r>
              <a:rPr lang="nl-BE" sz="1600" kern="1200" dirty="0">
                <a:solidFill>
                  <a:prstClr val="white"/>
                </a:solidFill>
                <a:latin typeface="Arial" panose="020B0604020202020204" pitchFamily="34" charset="0"/>
                <a:ea typeface="+mn-ea"/>
                <a:cs typeface="Arial" panose="020B0604020202020204" pitchFamily="34" charset="0"/>
              </a:rPr>
              <a:t>Medewerkers en geïnteresseerden uit de brede samenleving</a:t>
            </a:r>
            <a:endParaRPr lang="nl-BE" dirty="0">
              <a:solidFill>
                <a:schemeClr val="bg1"/>
              </a:solidFill>
            </a:endParaRPr>
          </a:p>
        </p:txBody>
      </p:sp>
      <p:sp>
        <p:nvSpPr>
          <p:cNvPr id="10" name="Tekstvak 9">
            <a:extLst>
              <a:ext uri="{FF2B5EF4-FFF2-40B4-BE49-F238E27FC236}">
                <a16:creationId xmlns:a16="http://schemas.microsoft.com/office/drawing/2014/main" id="{A3E61521-0C89-5E4D-CCFF-CD0C9667FD07}"/>
              </a:ext>
            </a:extLst>
          </p:cNvPr>
          <p:cNvSpPr txBox="1"/>
          <p:nvPr/>
        </p:nvSpPr>
        <p:spPr>
          <a:xfrm>
            <a:off x="696000" y="5768323"/>
            <a:ext cx="10800000" cy="14550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914400" rtl="0" eaLnBrk="1" fontAlgn="base" latinLnBrk="0" hangingPunct="1">
              <a:lnSpc>
                <a:spcPct val="200000"/>
              </a:lnSpc>
              <a:spcBef>
                <a:spcPct val="0"/>
              </a:spcBef>
              <a:spcAft>
                <a:spcPct val="0"/>
              </a:spcAft>
              <a:buClrTx/>
              <a:buSzTx/>
              <a:buFontTx/>
              <a:buNone/>
              <a:tabLst/>
              <a:defRPr/>
            </a:pPr>
            <a:r>
              <a:rPr lang="nl-BE" sz="2400" kern="1200" dirty="0">
                <a:solidFill>
                  <a:srgbClr val="57B09F"/>
                </a:solidFill>
                <a:latin typeface="Arial" panose="020B0604020202020204" pitchFamily="34" charset="0"/>
                <a:cs typeface="Arial" panose="020B0604020202020204" pitchFamily="34" charset="0"/>
              </a:rPr>
              <a:t>https://www.limbotaal.be/taalacademie/</a:t>
            </a:r>
          </a:p>
          <a:p>
            <a:pPr marL="0" marR="0" lvl="0" indent="0" algn="ctr" defTabSz="914400" rtl="0" eaLnBrk="1" fontAlgn="base" latinLnBrk="0" hangingPunct="1">
              <a:lnSpc>
                <a:spcPct val="200000"/>
              </a:lnSpc>
              <a:spcBef>
                <a:spcPct val="0"/>
              </a:spcBef>
              <a:spcAft>
                <a:spcPct val="0"/>
              </a:spcAft>
              <a:buClrTx/>
              <a:buSzTx/>
              <a:buFontTx/>
              <a:buNone/>
              <a:tabLst/>
              <a:defRPr/>
            </a:pPr>
            <a:endParaRPr kumimoji="0" lang="nl-BE" sz="24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25511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2C9E9F-EEBA-EA43-3D9B-125B4AB0AAA2}"/>
              </a:ext>
            </a:extLst>
          </p:cNvPr>
          <p:cNvSpPr>
            <a:spLocks noGrp="1"/>
          </p:cNvSpPr>
          <p:nvPr>
            <p:ph type="title"/>
          </p:nvPr>
        </p:nvSpPr>
        <p:spPr/>
        <p:txBody>
          <a:bodyPr/>
          <a:lstStyle/>
          <a:p>
            <a:r>
              <a:rPr lang="nl-BE" dirty="0"/>
              <a:t>Verschillen? Simpel toch</a:t>
            </a:r>
          </a:p>
        </p:txBody>
      </p:sp>
      <p:sp>
        <p:nvSpPr>
          <p:cNvPr id="3" name="Tijdelijke aanduiding voor tekst 2">
            <a:extLst>
              <a:ext uri="{FF2B5EF4-FFF2-40B4-BE49-F238E27FC236}">
                <a16:creationId xmlns:a16="http://schemas.microsoft.com/office/drawing/2014/main" id="{5857C65A-46A3-D4F9-4D31-5EA791231578}"/>
              </a:ext>
            </a:extLst>
          </p:cNvPr>
          <p:cNvSpPr>
            <a:spLocks noGrp="1"/>
          </p:cNvSpPr>
          <p:nvPr>
            <p:ph type="body" sz="quarter" idx="1"/>
          </p:nvPr>
        </p:nvSpPr>
        <p:spPr>
          <a:xfrm>
            <a:off x="-1" y="3886199"/>
            <a:ext cx="12078929" cy="2794819"/>
          </a:xfrm>
        </p:spPr>
        <p:txBody>
          <a:bodyPr>
            <a:normAutofit fontScale="92500" lnSpcReduction="10000"/>
          </a:bodyPr>
          <a:lstStyle/>
          <a:p>
            <a:r>
              <a:rPr lang="nl-BE" dirty="0"/>
              <a:t>Ene verschil is makkelijker dan andere, bespreekbaarder, het botst met je eigen opvoeding…</a:t>
            </a:r>
          </a:p>
          <a:p>
            <a:r>
              <a:rPr lang="nl-BE" dirty="0"/>
              <a:t>Soms ligt het ene gevoeliger-ligt verder van jezelf</a:t>
            </a:r>
          </a:p>
          <a:p>
            <a:r>
              <a:rPr lang="nl-BE" dirty="0"/>
              <a:t>Er ontstaan breuklijnen op basis van zichtbare verschillen-we reduceren soms, verschuiven van individu naar groepen…framing in media en politiek</a:t>
            </a:r>
          </a:p>
        </p:txBody>
      </p:sp>
    </p:spTree>
    <p:extLst>
      <p:ext uri="{BB962C8B-B14F-4D97-AF65-F5344CB8AC3E}">
        <p14:creationId xmlns:p14="http://schemas.microsoft.com/office/powerpoint/2010/main" val="19011757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54393B-4CA3-EF97-ADE8-4F67267EE51B}"/>
              </a:ext>
            </a:extLst>
          </p:cNvPr>
          <p:cNvSpPr>
            <a:spLocks noGrp="1"/>
          </p:cNvSpPr>
          <p:nvPr>
            <p:ph type="title"/>
          </p:nvPr>
        </p:nvSpPr>
        <p:spPr/>
        <p:txBody>
          <a:bodyPr/>
          <a:lstStyle/>
          <a:p>
            <a:r>
              <a:rPr lang="nl-BE" dirty="0"/>
              <a:t>2. WAAROM dan moeilijk?</a:t>
            </a:r>
          </a:p>
        </p:txBody>
      </p:sp>
      <p:sp>
        <p:nvSpPr>
          <p:cNvPr id="3" name="Tijdelijke aanduiding voor tekst 2">
            <a:extLst>
              <a:ext uri="{FF2B5EF4-FFF2-40B4-BE49-F238E27FC236}">
                <a16:creationId xmlns:a16="http://schemas.microsoft.com/office/drawing/2014/main" id="{1001953E-B7DB-BE1B-2825-237CED635C0C}"/>
              </a:ext>
            </a:extLst>
          </p:cNvPr>
          <p:cNvSpPr>
            <a:spLocks noGrp="1"/>
          </p:cNvSpPr>
          <p:nvPr>
            <p:ph type="body" sz="quarter" idx="1"/>
          </p:nvPr>
        </p:nvSpPr>
        <p:spPr>
          <a:xfrm>
            <a:off x="132735" y="3886200"/>
            <a:ext cx="12285407" cy="2971800"/>
          </a:xfrm>
        </p:spPr>
        <p:txBody>
          <a:bodyPr>
            <a:normAutofit/>
          </a:bodyPr>
          <a:lstStyle/>
          <a:p>
            <a:r>
              <a:rPr lang="nl-BE" dirty="0"/>
              <a:t>Waarom deze titel van vorming? Een gewoon veranderingsproces toch? Als diversiteit een feit is…</a:t>
            </a:r>
          </a:p>
          <a:p>
            <a:r>
              <a:rPr lang="nl-BE" dirty="0"/>
              <a:t>Elk veranderingsproces is moeilijk ‘ik mis de kroketten’</a:t>
            </a:r>
          </a:p>
          <a:p>
            <a:r>
              <a:rPr lang="nl-BE" dirty="0"/>
              <a:t>Een aantal vragen: kan het voor jou?</a:t>
            </a:r>
          </a:p>
        </p:txBody>
      </p:sp>
    </p:spTree>
    <p:extLst>
      <p:ext uri="{BB962C8B-B14F-4D97-AF65-F5344CB8AC3E}">
        <p14:creationId xmlns:p14="http://schemas.microsoft.com/office/powerpoint/2010/main" val="302159138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A5C3A0-A94D-9EDE-D9C8-3E04FF07AFAC}"/>
              </a:ext>
            </a:extLst>
          </p:cNvPr>
          <p:cNvSpPr>
            <a:spLocks noGrp="1"/>
          </p:cNvSpPr>
          <p:nvPr>
            <p:ph type="title"/>
          </p:nvPr>
        </p:nvSpPr>
        <p:spPr/>
        <p:txBody>
          <a:bodyPr/>
          <a:lstStyle/>
          <a:p>
            <a:endParaRPr lang="nl-BE" dirty="0"/>
          </a:p>
        </p:txBody>
      </p:sp>
      <p:sp>
        <p:nvSpPr>
          <p:cNvPr id="3" name="Tijdelijke aanduiding voor tekst 2">
            <a:extLst>
              <a:ext uri="{FF2B5EF4-FFF2-40B4-BE49-F238E27FC236}">
                <a16:creationId xmlns:a16="http://schemas.microsoft.com/office/drawing/2014/main" id="{A5FC9F56-EA18-ECF9-1CB1-70B461746FA1}"/>
              </a:ext>
            </a:extLst>
          </p:cNvPr>
          <p:cNvSpPr>
            <a:spLocks noGrp="1"/>
          </p:cNvSpPr>
          <p:nvPr>
            <p:ph type="body" sz="quarter" idx="1"/>
          </p:nvPr>
        </p:nvSpPr>
        <p:spPr/>
        <p:txBody>
          <a:bodyPr/>
          <a:lstStyle/>
          <a:p>
            <a:endParaRPr lang="nl-BE"/>
          </a:p>
        </p:txBody>
      </p:sp>
      <p:pic>
        <p:nvPicPr>
          <p:cNvPr id="5" name="Afbeelding 4">
            <a:extLst>
              <a:ext uri="{FF2B5EF4-FFF2-40B4-BE49-F238E27FC236}">
                <a16:creationId xmlns:a16="http://schemas.microsoft.com/office/drawing/2014/main" id="{DDAEE2FE-3656-EC3C-0D17-1EC0FA426E07}"/>
              </a:ext>
            </a:extLst>
          </p:cNvPr>
          <p:cNvPicPr>
            <a:picLocks noChangeAspect="1"/>
          </p:cNvPicPr>
          <p:nvPr/>
        </p:nvPicPr>
        <p:blipFill>
          <a:blip r:embed="rId2"/>
          <a:stretch>
            <a:fillRect/>
          </a:stretch>
        </p:blipFill>
        <p:spPr>
          <a:xfrm>
            <a:off x="0" y="486698"/>
            <a:ext cx="12192000" cy="6253316"/>
          </a:xfrm>
          <a:prstGeom prst="rect">
            <a:avLst/>
          </a:prstGeom>
        </p:spPr>
      </p:pic>
    </p:spTree>
    <p:extLst>
      <p:ext uri="{BB962C8B-B14F-4D97-AF65-F5344CB8AC3E}">
        <p14:creationId xmlns:p14="http://schemas.microsoft.com/office/powerpoint/2010/main" val="233770293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E1A296-8824-E9A3-30D1-8FC6FBAF3CBD}"/>
              </a:ext>
            </a:extLst>
          </p:cNvPr>
          <p:cNvSpPr>
            <a:spLocks noGrp="1"/>
          </p:cNvSpPr>
          <p:nvPr>
            <p:ph type="title"/>
          </p:nvPr>
        </p:nvSpPr>
        <p:spPr/>
        <p:txBody>
          <a:bodyPr/>
          <a:lstStyle/>
          <a:p>
            <a:r>
              <a:rPr lang="nl-BE" dirty="0"/>
              <a:t>Diversiteit doet wel wat?</a:t>
            </a:r>
          </a:p>
        </p:txBody>
      </p:sp>
      <p:sp>
        <p:nvSpPr>
          <p:cNvPr id="3" name="Tijdelijke aanduiding voor tekst 2">
            <a:extLst>
              <a:ext uri="{FF2B5EF4-FFF2-40B4-BE49-F238E27FC236}">
                <a16:creationId xmlns:a16="http://schemas.microsoft.com/office/drawing/2014/main" id="{6CCBA170-4B7F-EB0C-2A4B-DC423FD4FF9A}"/>
              </a:ext>
            </a:extLst>
          </p:cNvPr>
          <p:cNvSpPr>
            <a:spLocks noGrp="1"/>
          </p:cNvSpPr>
          <p:nvPr>
            <p:ph type="body" sz="quarter" idx="1"/>
          </p:nvPr>
        </p:nvSpPr>
        <p:spPr>
          <a:xfrm>
            <a:off x="1" y="3288890"/>
            <a:ext cx="12192000" cy="3569110"/>
          </a:xfrm>
        </p:spPr>
        <p:txBody>
          <a:bodyPr>
            <a:normAutofit fontScale="92500" lnSpcReduction="10000"/>
          </a:bodyPr>
          <a:lstStyle/>
          <a:p>
            <a:r>
              <a:rPr lang="nl-BE" b="1" dirty="0"/>
              <a:t>Identiteit, emoties, frustraties, niet weten, angst….</a:t>
            </a:r>
          </a:p>
          <a:p>
            <a:r>
              <a:rPr lang="nl-BE" b="1" dirty="0"/>
              <a:t>’ongehoord’ ‘moet ik me aanpassen?’ ‘ik ken niks van de Koran’, ‘iedereen gelijk voor de wet’ ‘dat kan hier zo niet’ ‘als ik naar het buitenland ga…’</a:t>
            </a:r>
          </a:p>
          <a:p>
            <a:endParaRPr lang="nl-BE" b="1" dirty="0"/>
          </a:p>
          <a:p>
            <a:r>
              <a:rPr lang="nl-BE" b="1" dirty="0"/>
              <a:t>VEEL WEERSTAND</a:t>
            </a:r>
          </a:p>
          <a:p>
            <a:r>
              <a:rPr lang="nl-BE" b="1" dirty="0"/>
              <a:t>VERSCHIL een plaats geven? </a:t>
            </a:r>
          </a:p>
          <a:p>
            <a:endParaRPr lang="nl-BE" dirty="0"/>
          </a:p>
        </p:txBody>
      </p:sp>
    </p:spTree>
    <p:extLst>
      <p:ext uri="{BB962C8B-B14F-4D97-AF65-F5344CB8AC3E}">
        <p14:creationId xmlns:p14="http://schemas.microsoft.com/office/powerpoint/2010/main" val="351695634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369840-1121-DB5B-8D77-98893C793408}"/>
              </a:ext>
            </a:extLst>
          </p:cNvPr>
          <p:cNvSpPr>
            <a:spLocks noGrp="1"/>
          </p:cNvSpPr>
          <p:nvPr>
            <p:ph type="title"/>
          </p:nvPr>
        </p:nvSpPr>
        <p:spPr/>
        <p:txBody>
          <a:bodyPr/>
          <a:lstStyle/>
          <a:p>
            <a:r>
              <a:rPr lang="nl-BE" dirty="0"/>
              <a:t>Het gaat over onszelf…</a:t>
            </a:r>
          </a:p>
        </p:txBody>
      </p:sp>
      <p:sp>
        <p:nvSpPr>
          <p:cNvPr id="3" name="Tijdelijke aanduiding voor tekst 2">
            <a:extLst>
              <a:ext uri="{FF2B5EF4-FFF2-40B4-BE49-F238E27FC236}">
                <a16:creationId xmlns:a16="http://schemas.microsoft.com/office/drawing/2014/main" id="{A79AE5C6-03EE-A231-92E0-47DDC1EC78F1}"/>
              </a:ext>
            </a:extLst>
          </p:cNvPr>
          <p:cNvSpPr>
            <a:spLocks noGrp="1"/>
          </p:cNvSpPr>
          <p:nvPr>
            <p:ph type="body" sz="quarter" idx="1"/>
          </p:nvPr>
        </p:nvSpPr>
        <p:spPr>
          <a:xfrm>
            <a:off x="2895600" y="3886200"/>
            <a:ext cx="6400800" cy="2662084"/>
          </a:xfrm>
        </p:spPr>
        <p:txBody>
          <a:bodyPr/>
          <a:lstStyle/>
          <a:p>
            <a:r>
              <a:rPr lang="nl-BE" b="1" dirty="0"/>
              <a:t>Wij zij verhaal dat we construeren als bescherming</a:t>
            </a:r>
          </a:p>
          <a:p>
            <a:r>
              <a:rPr lang="nl-BE" b="1" dirty="0"/>
              <a:t>Confrontatie met…</a:t>
            </a:r>
          </a:p>
        </p:txBody>
      </p:sp>
    </p:spTree>
    <p:extLst>
      <p:ext uri="{BB962C8B-B14F-4D97-AF65-F5344CB8AC3E}">
        <p14:creationId xmlns:p14="http://schemas.microsoft.com/office/powerpoint/2010/main" val="360271264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6F10B4-7B75-988C-2718-F37FF0C80493}"/>
              </a:ext>
            </a:extLst>
          </p:cNvPr>
          <p:cNvSpPr>
            <a:spLocks noGrp="1"/>
          </p:cNvSpPr>
          <p:nvPr>
            <p:ph type="title"/>
          </p:nvPr>
        </p:nvSpPr>
        <p:spPr/>
        <p:txBody>
          <a:bodyPr/>
          <a:lstStyle/>
          <a:p>
            <a:endParaRPr lang="nl-BE" dirty="0"/>
          </a:p>
        </p:txBody>
      </p:sp>
      <p:sp>
        <p:nvSpPr>
          <p:cNvPr id="3" name="Tijdelijke aanduiding voor tekst 2">
            <a:extLst>
              <a:ext uri="{FF2B5EF4-FFF2-40B4-BE49-F238E27FC236}">
                <a16:creationId xmlns:a16="http://schemas.microsoft.com/office/drawing/2014/main" id="{207763F7-FEC3-A72F-A08A-8D7169076B3E}"/>
              </a:ext>
            </a:extLst>
          </p:cNvPr>
          <p:cNvSpPr>
            <a:spLocks noGrp="1"/>
          </p:cNvSpPr>
          <p:nvPr>
            <p:ph type="body" sz="quarter" idx="1"/>
          </p:nvPr>
        </p:nvSpPr>
        <p:spPr>
          <a:xfrm>
            <a:off x="2895600" y="3886200"/>
            <a:ext cx="6400800" cy="2529348"/>
          </a:xfrm>
        </p:spPr>
        <p:txBody>
          <a:bodyPr/>
          <a:lstStyle/>
          <a:p>
            <a:endParaRPr lang="nl-BE" dirty="0"/>
          </a:p>
        </p:txBody>
      </p:sp>
      <p:sp>
        <p:nvSpPr>
          <p:cNvPr id="4" name="Google Shape;225;p37">
            <a:extLst>
              <a:ext uri="{FF2B5EF4-FFF2-40B4-BE49-F238E27FC236}">
                <a16:creationId xmlns:a16="http://schemas.microsoft.com/office/drawing/2014/main" id="{6300AA32-30CF-16E8-9B0D-725361B4C52C}"/>
              </a:ext>
            </a:extLst>
          </p:cNvPr>
          <p:cNvSpPr txBox="1">
            <a:spLocks/>
          </p:cNvSpPr>
          <p:nvPr/>
        </p:nvSpPr>
        <p:spPr>
          <a:xfrm>
            <a:off x="3659188" y="5133976"/>
            <a:ext cx="4506912" cy="923925"/>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91425" tIns="91425" rIns="91425" bIns="91425" anchor="t" anchorCtr="0">
            <a:noAutofit/>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A75126"/>
                </a:solidFill>
                <a:uFillTx/>
                <a:latin typeface="+mj-lt"/>
                <a:ea typeface="Estrangelo Edessa"/>
                <a:cs typeface="Estrangelo Edessa"/>
                <a:sym typeface="Estrangelo Edessa"/>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A75126"/>
                </a:solidFill>
                <a:uFillTx/>
                <a:latin typeface="+mj-lt"/>
                <a:ea typeface="Estrangelo Edessa"/>
                <a:cs typeface="Estrangelo Edessa"/>
                <a:sym typeface="Estrangelo Edessa"/>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A75126"/>
                </a:solidFill>
                <a:uFillTx/>
                <a:latin typeface="+mj-lt"/>
                <a:ea typeface="Estrangelo Edessa"/>
                <a:cs typeface="Estrangelo Edessa"/>
                <a:sym typeface="Estrangelo Edessa"/>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A75126"/>
                </a:solidFill>
                <a:uFillTx/>
                <a:latin typeface="+mj-lt"/>
                <a:ea typeface="Estrangelo Edessa"/>
                <a:cs typeface="Estrangelo Edessa"/>
                <a:sym typeface="Estrangelo Edessa"/>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A75126"/>
                </a:solidFill>
                <a:uFillTx/>
                <a:latin typeface="+mj-lt"/>
                <a:ea typeface="Estrangelo Edessa"/>
                <a:cs typeface="Estrangelo Edessa"/>
                <a:sym typeface="Estrangelo Edessa"/>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A75126"/>
                </a:solidFill>
                <a:uFillTx/>
                <a:latin typeface="Estrangelo Edessa"/>
                <a:ea typeface="Estrangelo Edessa"/>
                <a:cs typeface="Estrangelo Edessa"/>
                <a:sym typeface="Estrangelo Edessa"/>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A75126"/>
                </a:solidFill>
                <a:uFillTx/>
                <a:latin typeface="Estrangelo Edessa"/>
                <a:ea typeface="Estrangelo Edessa"/>
                <a:cs typeface="Estrangelo Edessa"/>
                <a:sym typeface="Estrangelo Edessa"/>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A75126"/>
                </a:solidFill>
                <a:uFillTx/>
                <a:latin typeface="Estrangelo Edessa"/>
                <a:ea typeface="Estrangelo Edessa"/>
                <a:cs typeface="Estrangelo Edessa"/>
                <a:sym typeface="Estrangelo Edessa"/>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A75126"/>
                </a:solidFill>
                <a:uFillTx/>
                <a:latin typeface="Estrangelo Edessa"/>
                <a:ea typeface="Estrangelo Edessa"/>
                <a:cs typeface="Estrangelo Edessa"/>
                <a:sym typeface="Estrangelo Edessa"/>
              </a:defRPr>
            </a:lvl9pPr>
          </a:lstStyle>
          <a:p>
            <a:pPr marL="547688" indent="-420688" hangingPunct="1">
              <a:lnSpc>
                <a:spcPct val="90000"/>
              </a:lnSpc>
              <a:spcBef>
                <a:spcPts val="0"/>
              </a:spcBef>
              <a:buClr>
                <a:schemeClr val="dk1"/>
              </a:buClr>
              <a:buSzPts val="1400"/>
            </a:pPr>
            <a:r>
              <a:rPr lang="nl-NL" sz="1800" dirty="0">
                <a:solidFill>
                  <a:schemeClr val="dk1"/>
                </a:solidFill>
                <a:latin typeface="Arial"/>
                <a:ea typeface="Arial"/>
                <a:cs typeface="Arial"/>
                <a:sym typeface="Arial"/>
              </a:rPr>
              <a:t>Wie kijkt er achter de bril? </a:t>
            </a:r>
            <a:br>
              <a:rPr lang="nl-NL" sz="1800" dirty="0">
                <a:solidFill>
                  <a:schemeClr val="dk1"/>
                </a:solidFill>
                <a:latin typeface="Arial"/>
                <a:ea typeface="Arial"/>
                <a:cs typeface="Arial"/>
                <a:sym typeface="Arial"/>
              </a:rPr>
            </a:br>
            <a:r>
              <a:rPr lang="nl-NL" sz="1800" dirty="0">
                <a:solidFill>
                  <a:schemeClr val="dk1"/>
                </a:solidFill>
                <a:latin typeface="Arial"/>
                <a:ea typeface="Arial"/>
                <a:cs typeface="Arial"/>
                <a:sym typeface="Arial"/>
              </a:rPr>
              <a:t>Wie ben ik? Wat is mijn eigen referentiekader? </a:t>
            </a:r>
            <a:endParaRPr lang="nl-NL" sz="1800" dirty="0"/>
          </a:p>
          <a:p>
            <a:pPr marL="547688" indent="-420688" hangingPunct="1">
              <a:lnSpc>
                <a:spcPct val="90000"/>
              </a:lnSpc>
              <a:spcBef>
                <a:spcPts val="1000"/>
              </a:spcBef>
              <a:buClr>
                <a:schemeClr val="dk1"/>
              </a:buClr>
              <a:buSzPts val="1400"/>
            </a:pPr>
            <a:r>
              <a:rPr lang="nl-NL" sz="1800" dirty="0">
                <a:solidFill>
                  <a:schemeClr val="dk1"/>
                </a:solidFill>
                <a:latin typeface="Arial"/>
                <a:ea typeface="Arial"/>
                <a:cs typeface="Arial"/>
                <a:sym typeface="Arial"/>
              </a:rPr>
              <a:t>Welke zijn mijn waarden en normen?</a:t>
            </a:r>
            <a:endParaRPr lang="nl-NL" sz="1800" dirty="0"/>
          </a:p>
        </p:txBody>
      </p:sp>
      <p:sp>
        <p:nvSpPr>
          <p:cNvPr id="5" name="Google Shape;228;p37">
            <a:extLst>
              <a:ext uri="{FF2B5EF4-FFF2-40B4-BE49-F238E27FC236}">
                <a16:creationId xmlns:a16="http://schemas.microsoft.com/office/drawing/2014/main" id="{9D6FF340-F3CE-5530-C87B-A31D995F7EDD}"/>
              </a:ext>
            </a:extLst>
          </p:cNvPr>
          <p:cNvSpPr/>
          <p:nvPr/>
        </p:nvSpPr>
        <p:spPr>
          <a:xfrm rot="1469450">
            <a:off x="2566988" y="3068638"/>
            <a:ext cx="914400" cy="914400"/>
          </a:xfrm>
          <a:custGeom>
            <a:avLst/>
            <a:gdLst/>
            <a:ahLst/>
            <a:cxnLst/>
            <a:rect l="l" t="t" r="r" b="b"/>
            <a:pathLst>
              <a:path w="120000" h="120000" extrusionOk="0">
                <a:moveTo>
                  <a:pt x="0" y="60000"/>
                </a:moveTo>
                <a:cubicBezTo>
                  <a:pt x="0" y="26861"/>
                  <a:pt x="26861" y="0"/>
                  <a:pt x="60000" y="0"/>
                </a:cubicBezTo>
                <a:cubicBezTo>
                  <a:pt x="93138" y="0"/>
                  <a:pt x="120000" y="26861"/>
                  <a:pt x="120000" y="60000"/>
                </a:cubicBezTo>
                <a:cubicBezTo>
                  <a:pt x="120000" y="93138"/>
                  <a:pt x="93138" y="120000"/>
                  <a:pt x="60000" y="120000"/>
                </a:cubicBezTo>
                <a:cubicBezTo>
                  <a:pt x="26861" y="120000"/>
                  <a:pt x="0" y="93138"/>
                  <a:pt x="0" y="60000"/>
                </a:cubicBezTo>
                <a:close/>
                <a:moveTo>
                  <a:pt x="30000" y="60000"/>
                </a:moveTo>
                <a:cubicBezTo>
                  <a:pt x="30000" y="76566"/>
                  <a:pt x="43433" y="90000"/>
                  <a:pt x="60000" y="90000"/>
                </a:cubicBezTo>
                <a:cubicBezTo>
                  <a:pt x="76566" y="90000"/>
                  <a:pt x="90000" y="76566"/>
                  <a:pt x="90000" y="60000"/>
                </a:cubicBezTo>
                <a:cubicBezTo>
                  <a:pt x="90000" y="43433"/>
                  <a:pt x="76566" y="30000"/>
                  <a:pt x="60000" y="30000"/>
                </a:cubicBezTo>
                <a:cubicBezTo>
                  <a:pt x="43433" y="30000"/>
                  <a:pt x="30000" y="43433"/>
                  <a:pt x="30000" y="6000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 name="Google Shape;229;p37">
            <a:extLst>
              <a:ext uri="{FF2B5EF4-FFF2-40B4-BE49-F238E27FC236}">
                <a16:creationId xmlns:a16="http://schemas.microsoft.com/office/drawing/2014/main" id="{B49DBAFF-FA4D-A7DB-9107-D339A6A389E7}"/>
              </a:ext>
            </a:extLst>
          </p:cNvPr>
          <p:cNvSpPr/>
          <p:nvPr/>
        </p:nvSpPr>
        <p:spPr>
          <a:xfrm rot="1469450">
            <a:off x="3717925" y="3068638"/>
            <a:ext cx="914400" cy="914400"/>
          </a:xfrm>
          <a:custGeom>
            <a:avLst/>
            <a:gdLst/>
            <a:ahLst/>
            <a:cxnLst/>
            <a:rect l="l" t="t" r="r" b="b"/>
            <a:pathLst>
              <a:path w="120000" h="120000" extrusionOk="0">
                <a:moveTo>
                  <a:pt x="0" y="60000"/>
                </a:moveTo>
                <a:cubicBezTo>
                  <a:pt x="0" y="26861"/>
                  <a:pt x="26861" y="0"/>
                  <a:pt x="60000" y="0"/>
                </a:cubicBezTo>
                <a:cubicBezTo>
                  <a:pt x="93138" y="0"/>
                  <a:pt x="120000" y="26861"/>
                  <a:pt x="120000" y="60000"/>
                </a:cubicBezTo>
                <a:cubicBezTo>
                  <a:pt x="120000" y="93138"/>
                  <a:pt x="93138" y="120000"/>
                  <a:pt x="60000" y="120000"/>
                </a:cubicBezTo>
                <a:cubicBezTo>
                  <a:pt x="26861" y="120000"/>
                  <a:pt x="0" y="93138"/>
                  <a:pt x="0" y="60000"/>
                </a:cubicBezTo>
                <a:close/>
                <a:moveTo>
                  <a:pt x="30000" y="60000"/>
                </a:moveTo>
                <a:cubicBezTo>
                  <a:pt x="30000" y="76566"/>
                  <a:pt x="43433" y="90000"/>
                  <a:pt x="60000" y="90000"/>
                </a:cubicBezTo>
                <a:cubicBezTo>
                  <a:pt x="76566" y="90000"/>
                  <a:pt x="90000" y="76566"/>
                  <a:pt x="90000" y="60000"/>
                </a:cubicBezTo>
                <a:cubicBezTo>
                  <a:pt x="90000" y="43433"/>
                  <a:pt x="76566" y="30000"/>
                  <a:pt x="60000" y="30000"/>
                </a:cubicBezTo>
                <a:cubicBezTo>
                  <a:pt x="43433" y="30000"/>
                  <a:pt x="30000" y="43433"/>
                  <a:pt x="30000" y="6000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7" name="Google Shape;230;p37">
            <a:extLst>
              <a:ext uri="{FF2B5EF4-FFF2-40B4-BE49-F238E27FC236}">
                <a16:creationId xmlns:a16="http://schemas.microsoft.com/office/drawing/2014/main" id="{A11B6E8A-3367-EAB8-803E-DB50CB01E245}"/>
              </a:ext>
            </a:extLst>
          </p:cNvPr>
          <p:cNvSpPr/>
          <p:nvPr/>
        </p:nvSpPr>
        <p:spPr>
          <a:xfrm>
            <a:off x="1774825" y="3500438"/>
            <a:ext cx="839788" cy="838200"/>
          </a:xfrm>
          <a:custGeom>
            <a:avLst/>
            <a:gdLst/>
            <a:ahLst/>
            <a:cxnLst/>
            <a:rect l="l" t="t" r="r" b="b"/>
            <a:pathLst>
              <a:path w="120000" h="120000" extrusionOk="0">
                <a:moveTo>
                  <a:pt x="120000" y="17045"/>
                </a:moveTo>
                <a:cubicBezTo>
                  <a:pt x="66691" y="8409"/>
                  <a:pt x="13610" y="0"/>
                  <a:pt x="6805" y="17045"/>
                </a:cubicBezTo>
                <a:cubicBezTo>
                  <a:pt x="0" y="34090"/>
                  <a:pt x="66918" y="102727"/>
                  <a:pt x="78941" y="120000"/>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8" name="Google Shape;231;p37">
            <a:extLst>
              <a:ext uri="{FF2B5EF4-FFF2-40B4-BE49-F238E27FC236}">
                <a16:creationId xmlns:a16="http://schemas.microsoft.com/office/drawing/2014/main" id="{F0934046-0CF2-C832-8680-1FF39C2DC5A4}"/>
              </a:ext>
            </a:extLst>
          </p:cNvPr>
          <p:cNvSpPr/>
          <p:nvPr/>
        </p:nvSpPr>
        <p:spPr>
          <a:xfrm rot="-385270">
            <a:off x="4654550" y="3357563"/>
            <a:ext cx="420688" cy="1116012"/>
          </a:xfrm>
          <a:custGeom>
            <a:avLst/>
            <a:gdLst/>
            <a:ahLst/>
            <a:cxnLst/>
            <a:rect l="l" t="t" r="r" b="b"/>
            <a:pathLst>
              <a:path w="120000" h="120000" extrusionOk="0">
                <a:moveTo>
                  <a:pt x="0" y="15533"/>
                </a:moveTo>
                <a:cubicBezTo>
                  <a:pt x="42566" y="7681"/>
                  <a:pt x="85584" y="0"/>
                  <a:pt x="102792" y="15533"/>
                </a:cubicBezTo>
                <a:cubicBezTo>
                  <a:pt x="120000" y="31066"/>
                  <a:pt x="102792" y="96785"/>
                  <a:pt x="102792" y="108392"/>
                </a:cubicBezTo>
                <a:cubicBezTo>
                  <a:pt x="102792" y="120000"/>
                  <a:pt x="102792" y="89103"/>
                  <a:pt x="102792" y="85177"/>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9" name="Google Shape;232;p37">
            <a:extLst>
              <a:ext uri="{FF2B5EF4-FFF2-40B4-BE49-F238E27FC236}">
                <a16:creationId xmlns:a16="http://schemas.microsoft.com/office/drawing/2014/main" id="{1170BBB4-2356-8BD6-2AAE-8BD03262D694}"/>
              </a:ext>
            </a:extLst>
          </p:cNvPr>
          <p:cNvCxnSpPr/>
          <p:nvPr/>
        </p:nvCxnSpPr>
        <p:spPr>
          <a:xfrm>
            <a:off x="3359150" y="3500439"/>
            <a:ext cx="433388" cy="1587"/>
          </a:xfrm>
          <a:prstGeom prst="straightConnector1">
            <a:avLst/>
          </a:prstGeom>
          <a:noFill/>
          <a:ln w="9525" cap="flat" cmpd="sng">
            <a:solidFill>
              <a:schemeClr val="dk1"/>
            </a:solidFill>
            <a:prstDash val="solid"/>
            <a:round/>
            <a:headEnd type="none" w="sm" len="sm"/>
            <a:tailEnd type="none" w="sm" len="sm"/>
          </a:ln>
        </p:spPr>
      </p:cxnSp>
      <p:sp>
        <p:nvSpPr>
          <p:cNvPr id="10" name="Google Shape;233;p37">
            <a:extLst>
              <a:ext uri="{FF2B5EF4-FFF2-40B4-BE49-F238E27FC236}">
                <a16:creationId xmlns:a16="http://schemas.microsoft.com/office/drawing/2014/main" id="{AB408F3C-D80D-56BE-8885-AF0BB80065CE}"/>
              </a:ext>
            </a:extLst>
          </p:cNvPr>
          <p:cNvSpPr txBox="1"/>
          <p:nvPr/>
        </p:nvSpPr>
        <p:spPr>
          <a:xfrm>
            <a:off x="3000375" y="4076701"/>
            <a:ext cx="935038" cy="8239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r>
              <a:rPr lang="nl-BE" sz="4800" b="0" i="0" u="none" strike="noStrike" cap="none">
                <a:solidFill>
                  <a:srgbClr val="000000"/>
                </a:solidFill>
                <a:latin typeface="Arial"/>
                <a:ea typeface="Arial"/>
                <a:cs typeface="Arial"/>
                <a:sym typeface="Arial"/>
              </a:rPr>
              <a:t>IK</a:t>
            </a:r>
            <a:endParaRPr sz="4800" b="0" i="0" u="none" strike="noStrike" cap="none">
              <a:solidFill>
                <a:srgbClr val="000000"/>
              </a:solidFill>
              <a:latin typeface="Arial"/>
              <a:ea typeface="Arial"/>
              <a:cs typeface="Arial"/>
              <a:sym typeface="Arial"/>
            </a:endParaRPr>
          </a:p>
        </p:txBody>
      </p:sp>
      <p:sp>
        <p:nvSpPr>
          <p:cNvPr id="11" name="Google Shape;234;p37">
            <a:extLst>
              <a:ext uri="{FF2B5EF4-FFF2-40B4-BE49-F238E27FC236}">
                <a16:creationId xmlns:a16="http://schemas.microsoft.com/office/drawing/2014/main" id="{9360FA99-3990-57AC-3000-8AA6BBD13301}"/>
              </a:ext>
            </a:extLst>
          </p:cNvPr>
          <p:cNvSpPr txBox="1"/>
          <p:nvPr/>
        </p:nvSpPr>
        <p:spPr>
          <a:xfrm>
            <a:off x="1775520" y="1844676"/>
            <a:ext cx="8424936"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Lucida Sans"/>
              <a:buNone/>
            </a:pPr>
            <a:r>
              <a:rPr lang="nl-BE" sz="3600" b="0" i="0" u="none" strike="noStrike" cap="none" dirty="0">
                <a:solidFill>
                  <a:srgbClr val="000000"/>
                </a:solidFill>
                <a:latin typeface="Lucida Sans"/>
                <a:ea typeface="Lucida Sans"/>
                <a:cs typeface="Lucida Sans"/>
                <a:sym typeface="Lucida Sans"/>
              </a:rPr>
              <a:t>DE ANDER (e</a:t>
            </a:r>
            <a:r>
              <a:rPr lang="nl-BE" sz="1600" b="0" i="0" u="none" strike="noStrike" cap="none" dirty="0">
                <a:solidFill>
                  <a:srgbClr val="000000"/>
                </a:solidFill>
                <a:latin typeface="Lucida Sans"/>
                <a:ea typeface="Lucida Sans"/>
                <a:cs typeface="Lucida Sans"/>
                <a:sym typeface="Lucida Sans"/>
              </a:rPr>
              <a:t>)  ouder, cliënt, …   </a:t>
            </a:r>
            <a:endParaRPr sz="1600" b="0" i="0" u="none" strike="noStrike" cap="none" dirty="0">
              <a:solidFill>
                <a:srgbClr val="000000"/>
              </a:solidFill>
              <a:latin typeface="Book Antiqua"/>
              <a:ea typeface="Book Antiqua"/>
              <a:cs typeface="Book Antiqua"/>
              <a:sym typeface="Book Antiqua"/>
            </a:endParaRPr>
          </a:p>
        </p:txBody>
      </p:sp>
      <p:sp>
        <p:nvSpPr>
          <p:cNvPr id="12" name="Google Shape;235;p37">
            <a:extLst>
              <a:ext uri="{FF2B5EF4-FFF2-40B4-BE49-F238E27FC236}">
                <a16:creationId xmlns:a16="http://schemas.microsoft.com/office/drawing/2014/main" id="{DB9B809E-3A5C-0103-C007-9892FFDB9085}"/>
              </a:ext>
            </a:extLst>
          </p:cNvPr>
          <p:cNvSpPr txBox="1"/>
          <p:nvPr/>
        </p:nvSpPr>
        <p:spPr>
          <a:xfrm>
            <a:off x="3719513" y="4581525"/>
            <a:ext cx="6337300" cy="3381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Book Antiqua"/>
              <a:buNone/>
            </a:pPr>
            <a:r>
              <a:rPr lang="nl-BE" sz="1600" b="0" i="0" u="none" strike="noStrike" cap="none" dirty="0">
                <a:solidFill>
                  <a:srgbClr val="000000"/>
                </a:solidFill>
                <a:latin typeface="Book Antiqua"/>
                <a:ea typeface="Book Antiqua"/>
                <a:cs typeface="Book Antiqua"/>
                <a:sym typeface="Book Antiqua"/>
              </a:rPr>
              <a:t>   </a:t>
            </a:r>
            <a:r>
              <a:rPr lang="nl-BE" sz="1600" dirty="0">
                <a:latin typeface="Book Antiqua"/>
                <a:ea typeface="Book Antiqua"/>
                <a:cs typeface="Book Antiqua"/>
                <a:sym typeface="Book Antiqua"/>
              </a:rPr>
              <a:t>begeleider</a:t>
            </a:r>
            <a:r>
              <a:rPr lang="nl-BE" b="0" i="0" u="none" strike="noStrike" cap="none" dirty="0">
                <a:solidFill>
                  <a:srgbClr val="000000"/>
                </a:solidFill>
                <a:latin typeface="Book Antiqua"/>
                <a:ea typeface="Book Antiqua"/>
                <a:cs typeface="Book Antiqua"/>
                <a:sym typeface="Book Antiqua"/>
              </a:rPr>
              <a:t>hulpverlener, leraar</a:t>
            </a:r>
            <a:endParaRPr b="0" i="0" u="none" strike="noStrike" cap="none" dirty="0">
              <a:solidFill>
                <a:srgbClr val="000000"/>
              </a:solidFill>
              <a:latin typeface="Arial"/>
              <a:ea typeface="Arial"/>
              <a:cs typeface="Arial"/>
              <a:sym typeface="Arial"/>
            </a:endParaRPr>
          </a:p>
        </p:txBody>
      </p:sp>
      <p:cxnSp>
        <p:nvCxnSpPr>
          <p:cNvPr id="13" name="Google Shape;236;p37">
            <a:extLst>
              <a:ext uri="{FF2B5EF4-FFF2-40B4-BE49-F238E27FC236}">
                <a16:creationId xmlns:a16="http://schemas.microsoft.com/office/drawing/2014/main" id="{FDE12B2D-9EC6-E26E-4459-5D50ECD3691B}"/>
              </a:ext>
            </a:extLst>
          </p:cNvPr>
          <p:cNvCxnSpPr/>
          <p:nvPr/>
        </p:nvCxnSpPr>
        <p:spPr>
          <a:xfrm rot="-5400000">
            <a:off x="3071813" y="2709863"/>
            <a:ext cx="431800" cy="142875"/>
          </a:xfrm>
          <a:prstGeom prst="straightConnector1">
            <a:avLst/>
          </a:prstGeom>
          <a:noFill/>
          <a:ln w="9525" cap="flat" cmpd="sng">
            <a:solidFill>
              <a:srgbClr val="5597D3"/>
            </a:solidFill>
            <a:prstDash val="solid"/>
            <a:round/>
            <a:headEnd type="none" w="sm" len="sm"/>
            <a:tailEnd type="stealth" w="med" len="med"/>
          </a:ln>
        </p:spPr>
      </p:cxnSp>
      <p:cxnSp>
        <p:nvCxnSpPr>
          <p:cNvPr id="14" name="Google Shape;237;p37">
            <a:extLst>
              <a:ext uri="{FF2B5EF4-FFF2-40B4-BE49-F238E27FC236}">
                <a16:creationId xmlns:a16="http://schemas.microsoft.com/office/drawing/2014/main" id="{00C146C6-FF18-FD67-C043-475464EDDF8D}"/>
              </a:ext>
            </a:extLst>
          </p:cNvPr>
          <p:cNvCxnSpPr/>
          <p:nvPr/>
        </p:nvCxnSpPr>
        <p:spPr>
          <a:xfrm rot="-5400000">
            <a:off x="4008439" y="2708276"/>
            <a:ext cx="358775" cy="73025"/>
          </a:xfrm>
          <a:prstGeom prst="straightConnector1">
            <a:avLst/>
          </a:prstGeom>
          <a:noFill/>
          <a:ln w="9525" cap="flat" cmpd="sng">
            <a:solidFill>
              <a:srgbClr val="5597D3"/>
            </a:solidFill>
            <a:prstDash val="solid"/>
            <a:round/>
            <a:headEnd type="none" w="sm" len="sm"/>
            <a:tailEnd type="stealth" w="med" len="med"/>
          </a:ln>
        </p:spPr>
      </p:cxnSp>
      <p:sp>
        <p:nvSpPr>
          <p:cNvPr id="15" name="Google Shape;239;p37">
            <a:extLst>
              <a:ext uri="{FF2B5EF4-FFF2-40B4-BE49-F238E27FC236}">
                <a16:creationId xmlns:a16="http://schemas.microsoft.com/office/drawing/2014/main" id="{3C535BF4-52D4-C0C6-AC33-A63E396289F1}"/>
              </a:ext>
            </a:extLst>
          </p:cNvPr>
          <p:cNvSpPr/>
          <p:nvPr/>
        </p:nvSpPr>
        <p:spPr>
          <a:xfrm rot="1469450">
            <a:off x="2566988" y="3068638"/>
            <a:ext cx="914400" cy="914400"/>
          </a:xfrm>
          <a:custGeom>
            <a:avLst/>
            <a:gdLst/>
            <a:ahLst/>
            <a:cxnLst/>
            <a:rect l="l" t="t" r="r" b="b"/>
            <a:pathLst>
              <a:path w="120000" h="120000" extrusionOk="0">
                <a:moveTo>
                  <a:pt x="0" y="60000"/>
                </a:moveTo>
                <a:cubicBezTo>
                  <a:pt x="0" y="26861"/>
                  <a:pt x="26861" y="0"/>
                  <a:pt x="60000" y="0"/>
                </a:cubicBezTo>
                <a:cubicBezTo>
                  <a:pt x="93138" y="0"/>
                  <a:pt x="120000" y="26861"/>
                  <a:pt x="120000" y="60000"/>
                </a:cubicBezTo>
                <a:cubicBezTo>
                  <a:pt x="120000" y="93138"/>
                  <a:pt x="93138" y="120000"/>
                  <a:pt x="60000" y="120000"/>
                </a:cubicBezTo>
                <a:cubicBezTo>
                  <a:pt x="26861" y="120000"/>
                  <a:pt x="0" y="93138"/>
                  <a:pt x="0" y="60000"/>
                </a:cubicBezTo>
                <a:close/>
                <a:moveTo>
                  <a:pt x="30000" y="60000"/>
                </a:moveTo>
                <a:cubicBezTo>
                  <a:pt x="30000" y="76566"/>
                  <a:pt x="43433" y="90000"/>
                  <a:pt x="60000" y="90000"/>
                </a:cubicBezTo>
                <a:cubicBezTo>
                  <a:pt x="76566" y="90000"/>
                  <a:pt x="90000" y="76566"/>
                  <a:pt x="90000" y="60000"/>
                </a:cubicBezTo>
                <a:cubicBezTo>
                  <a:pt x="90000" y="43433"/>
                  <a:pt x="76566" y="30000"/>
                  <a:pt x="60000" y="30000"/>
                </a:cubicBezTo>
                <a:cubicBezTo>
                  <a:pt x="43433" y="30000"/>
                  <a:pt x="30000" y="43433"/>
                  <a:pt x="30000" y="6000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6" name="Google Shape;240;p37">
            <a:extLst>
              <a:ext uri="{FF2B5EF4-FFF2-40B4-BE49-F238E27FC236}">
                <a16:creationId xmlns:a16="http://schemas.microsoft.com/office/drawing/2014/main" id="{38B3F974-1348-CDDD-EA98-16280E9D4687}"/>
              </a:ext>
            </a:extLst>
          </p:cNvPr>
          <p:cNvSpPr/>
          <p:nvPr/>
        </p:nvSpPr>
        <p:spPr>
          <a:xfrm>
            <a:off x="5159376" y="2852739"/>
            <a:ext cx="1584325" cy="288925"/>
          </a:xfrm>
          <a:prstGeom prst="stripedRightArrow">
            <a:avLst>
              <a:gd name="adj1" fmla="val 50000"/>
              <a:gd name="adj2" fmla="val 50000"/>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900" b="0" i="0" u="none" strike="noStrike" cap="none">
              <a:solidFill>
                <a:schemeClr val="lt1"/>
              </a:solidFill>
              <a:latin typeface="Arial"/>
              <a:ea typeface="Arial"/>
              <a:cs typeface="Arial"/>
              <a:sym typeface="Arial"/>
            </a:endParaRPr>
          </a:p>
        </p:txBody>
      </p:sp>
      <p:sp>
        <p:nvSpPr>
          <p:cNvPr id="17" name="Google Shape;241;p37">
            <a:extLst>
              <a:ext uri="{FF2B5EF4-FFF2-40B4-BE49-F238E27FC236}">
                <a16:creationId xmlns:a16="http://schemas.microsoft.com/office/drawing/2014/main" id="{D888A5CE-C54F-D954-5834-0D6644B3EF3C}"/>
              </a:ext>
            </a:extLst>
          </p:cNvPr>
          <p:cNvSpPr txBox="1"/>
          <p:nvPr/>
        </p:nvSpPr>
        <p:spPr>
          <a:xfrm>
            <a:off x="7032625" y="2924176"/>
            <a:ext cx="3384550"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r>
              <a:rPr lang="nl-BE" sz="1600" b="0" i="0" u="none" strike="noStrike" cap="none">
                <a:solidFill>
                  <a:srgbClr val="000000"/>
                </a:solidFill>
                <a:latin typeface="Arial"/>
                <a:ea typeface="Arial"/>
                <a:cs typeface="Arial"/>
                <a:sym typeface="Arial"/>
              </a:rPr>
              <a:t>(interculturele) communicatie/dialoog </a:t>
            </a:r>
            <a:endParaRPr sz="16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28685153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42990F-46AA-4BBC-87B1-5577399C9981}"/>
              </a:ext>
            </a:extLst>
          </p:cNvPr>
          <p:cNvSpPr>
            <a:spLocks noGrp="1"/>
          </p:cNvSpPr>
          <p:nvPr>
            <p:ph type="title"/>
          </p:nvPr>
        </p:nvSpPr>
        <p:spPr/>
        <p:txBody>
          <a:bodyPr/>
          <a:lstStyle/>
          <a:p>
            <a:r>
              <a:rPr lang="nl-BE" dirty="0"/>
              <a:t>Confrontatie met jezelf</a:t>
            </a:r>
          </a:p>
        </p:txBody>
      </p:sp>
      <p:sp>
        <p:nvSpPr>
          <p:cNvPr id="3" name="Tijdelijke aanduiding voor tekst 2">
            <a:extLst>
              <a:ext uri="{FF2B5EF4-FFF2-40B4-BE49-F238E27FC236}">
                <a16:creationId xmlns:a16="http://schemas.microsoft.com/office/drawing/2014/main" id="{5B1F2656-6537-9CAB-7C67-B2C31C2DE797}"/>
              </a:ext>
            </a:extLst>
          </p:cNvPr>
          <p:cNvSpPr>
            <a:spLocks noGrp="1"/>
          </p:cNvSpPr>
          <p:nvPr>
            <p:ph type="body" sz="quarter" idx="1"/>
          </p:nvPr>
        </p:nvSpPr>
        <p:spPr>
          <a:xfrm>
            <a:off x="1415845" y="3886200"/>
            <a:ext cx="9674942" cy="2529348"/>
          </a:xfrm>
        </p:spPr>
        <p:txBody>
          <a:bodyPr>
            <a:normAutofit/>
          </a:bodyPr>
          <a:lstStyle/>
          <a:p>
            <a:r>
              <a:rPr lang="nl-BE" dirty="0"/>
              <a:t>Gevoeligheden branden op netvlies: etniciteit, taal, religie….</a:t>
            </a:r>
          </a:p>
          <a:p>
            <a:r>
              <a:rPr lang="nl-BE" dirty="0"/>
              <a:t>Handelingsverlegenheid</a:t>
            </a:r>
          </a:p>
          <a:p>
            <a:r>
              <a:rPr lang="nl-BE" dirty="0"/>
              <a:t>Handelingsdrang</a:t>
            </a:r>
          </a:p>
        </p:txBody>
      </p:sp>
    </p:spTree>
    <p:extLst>
      <p:ext uri="{BB962C8B-B14F-4D97-AF65-F5344CB8AC3E}">
        <p14:creationId xmlns:p14="http://schemas.microsoft.com/office/powerpoint/2010/main" val="215843447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F17C3C-81DB-B649-2C92-9A72CF04704C}"/>
              </a:ext>
            </a:extLst>
          </p:cNvPr>
          <p:cNvSpPr>
            <a:spLocks noGrp="1"/>
          </p:cNvSpPr>
          <p:nvPr>
            <p:ph type="title"/>
          </p:nvPr>
        </p:nvSpPr>
        <p:spPr/>
        <p:txBody>
          <a:bodyPr/>
          <a:lstStyle/>
          <a:p>
            <a:r>
              <a:rPr lang="nl-BE" dirty="0"/>
              <a:t>3. De zoektocht in onszelf: het brein</a:t>
            </a:r>
          </a:p>
        </p:txBody>
      </p:sp>
      <p:sp>
        <p:nvSpPr>
          <p:cNvPr id="3" name="Tijdelijke aanduiding voor tekst 2">
            <a:extLst>
              <a:ext uri="{FF2B5EF4-FFF2-40B4-BE49-F238E27FC236}">
                <a16:creationId xmlns:a16="http://schemas.microsoft.com/office/drawing/2014/main" id="{2225A9F9-20C3-E8A3-DED9-E27ED879B4DA}"/>
              </a:ext>
            </a:extLst>
          </p:cNvPr>
          <p:cNvSpPr>
            <a:spLocks noGrp="1"/>
          </p:cNvSpPr>
          <p:nvPr>
            <p:ph type="body" sz="quarter" idx="1"/>
          </p:nvPr>
        </p:nvSpPr>
        <p:spPr/>
        <p:txBody>
          <a:bodyPr/>
          <a:lstStyle/>
          <a:p>
            <a:endParaRPr lang="nl-BE"/>
          </a:p>
        </p:txBody>
      </p:sp>
    </p:spTree>
    <p:extLst>
      <p:ext uri="{BB962C8B-B14F-4D97-AF65-F5344CB8AC3E}">
        <p14:creationId xmlns:p14="http://schemas.microsoft.com/office/powerpoint/2010/main" val="215894830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AC9368-58ED-BAB5-8144-A4A0608BEED5}"/>
              </a:ext>
            </a:extLst>
          </p:cNvPr>
          <p:cNvSpPr>
            <a:spLocks noGrp="1"/>
          </p:cNvSpPr>
          <p:nvPr>
            <p:ph type="title"/>
          </p:nvPr>
        </p:nvSpPr>
        <p:spPr>
          <a:xfrm rot="10800000" flipV="1">
            <a:off x="2119086" y="406400"/>
            <a:ext cx="7863114" cy="1378857"/>
          </a:xfrm>
        </p:spPr>
        <p:txBody>
          <a:bodyPr>
            <a:normAutofit fontScale="90000"/>
          </a:bodyPr>
          <a:lstStyle/>
          <a:p>
            <a:r>
              <a:rPr lang="nl-BE" dirty="0"/>
              <a:t>HET BREIN en drie delen</a:t>
            </a:r>
            <a:br>
              <a:rPr lang="nl-BE" dirty="0"/>
            </a:br>
            <a:r>
              <a:rPr lang="nl-BE" dirty="0">
                <a:hlinkClick r:id="rId2"/>
              </a:rPr>
              <a:t>https://www.youtube.com/watch?v=X9KP8uiGZTs</a:t>
            </a:r>
            <a:r>
              <a:rPr lang="nl-BE" dirty="0"/>
              <a:t> </a:t>
            </a:r>
          </a:p>
        </p:txBody>
      </p:sp>
      <p:sp>
        <p:nvSpPr>
          <p:cNvPr id="3" name="Tijdelijke aanduiding voor tekst 2">
            <a:extLst>
              <a:ext uri="{FF2B5EF4-FFF2-40B4-BE49-F238E27FC236}">
                <a16:creationId xmlns:a16="http://schemas.microsoft.com/office/drawing/2014/main" id="{1705E167-EAB2-E4CB-8036-8B4A8861CB60}"/>
              </a:ext>
            </a:extLst>
          </p:cNvPr>
          <p:cNvSpPr>
            <a:spLocks noGrp="1"/>
          </p:cNvSpPr>
          <p:nvPr>
            <p:ph type="body" sz="quarter" idx="1"/>
          </p:nvPr>
        </p:nvSpPr>
        <p:spPr>
          <a:xfrm>
            <a:off x="0" y="1785258"/>
            <a:ext cx="12192000" cy="5072742"/>
          </a:xfrm>
        </p:spPr>
        <p:txBody>
          <a:bodyPr>
            <a:normAutofit fontScale="92500" lnSpcReduction="10000"/>
          </a:bodyPr>
          <a:lstStyle/>
          <a:p>
            <a:pPr algn="l"/>
            <a:r>
              <a:rPr lang="nl-BE" b="1" dirty="0"/>
              <a:t>HERSENSTAM </a:t>
            </a:r>
            <a:r>
              <a:rPr lang="nl-BE" dirty="0"/>
              <a:t>(reptielenbrein): bepaalt gedrag (vechten, vluchten..)</a:t>
            </a:r>
          </a:p>
          <a:p>
            <a:pPr algn="l"/>
            <a:r>
              <a:rPr lang="nl-BE" dirty="0"/>
              <a:t>	</a:t>
            </a:r>
            <a:r>
              <a:rPr lang="nl-BE" b="1" dirty="0"/>
              <a:t>ben ik veilig?</a:t>
            </a:r>
            <a:endParaRPr lang="nl-BE" dirty="0"/>
          </a:p>
          <a:p>
            <a:pPr algn="l"/>
            <a:endParaRPr lang="nl-BE" b="1" dirty="0"/>
          </a:p>
          <a:p>
            <a:pPr algn="l"/>
            <a:r>
              <a:rPr lang="nl-BE" b="1" dirty="0"/>
              <a:t>LIMBISCH BREIN </a:t>
            </a:r>
            <a:r>
              <a:rPr lang="nl-BE" dirty="0"/>
              <a:t>(emoties, geheugen, motivatie, herinneringen)</a:t>
            </a:r>
          </a:p>
          <a:p>
            <a:pPr algn="l"/>
            <a:r>
              <a:rPr lang="nl-BE" dirty="0"/>
              <a:t>	</a:t>
            </a:r>
            <a:r>
              <a:rPr lang="nl-BE" b="1" dirty="0"/>
              <a:t>heb ik vertrouwen?</a:t>
            </a:r>
          </a:p>
          <a:p>
            <a:pPr algn="l"/>
            <a:r>
              <a:rPr lang="nl-BE" dirty="0"/>
              <a:t>=onbewuste brein (gewoontes, emoties)</a:t>
            </a:r>
          </a:p>
          <a:p>
            <a:pPr algn="l"/>
            <a:endParaRPr lang="nl-BE" dirty="0"/>
          </a:p>
          <a:p>
            <a:pPr algn="l"/>
            <a:r>
              <a:rPr lang="nl-BE" b="1" dirty="0"/>
              <a:t>NEOCORTEX (</a:t>
            </a:r>
            <a:r>
              <a:rPr lang="nl-BE" dirty="0"/>
              <a:t>bewust plannen, redeneren, </a:t>
            </a:r>
            <a:r>
              <a:rPr lang="nl-BE" dirty="0" err="1"/>
              <a:t>taal,denken</a:t>
            </a:r>
            <a:r>
              <a:rPr lang="nl-BE" dirty="0"/>
              <a:t>..)</a:t>
            </a:r>
          </a:p>
          <a:p>
            <a:pPr algn="l"/>
            <a:r>
              <a:rPr lang="nl-BE" dirty="0"/>
              <a:t>	</a:t>
            </a:r>
            <a:r>
              <a:rPr lang="nl-BE" b="1" dirty="0"/>
              <a:t>kan ik leren?</a:t>
            </a:r>
          </a:p>
          <a:p>
            <a:pPr algn="l"/>
            <a:r>
              <a:rPr lang="nl-BE" b="1" dirty="0"/>
              <a:t>= bewuste brein	</a:t>
            </a:r>
          </a:p>
        </p:txBody>
      </p:sp>
    </p:spTree>
    <p:extLst>
      <p:ext uri="{BB962C8B-B14F-4D97-AF65-F5344CB8AC3E}">
        <p14:creationId xmlns:p14="http://schemas.microsoft.com/office/powerpoint/2010/main" val="293694745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785682-6EBE-CA06-BE89-67E52027363C}"/>
              </a:ext>
            </a:extLst>
          </p:cNvPr>
          <p:cNvSpPr>
            <a:spLocks noGrp="1"/>
          </p:cNvSpPr>
          <p:nvPr>
            <p:ph type="title"/>
          </p:nvPr>
        </p:nvSpPr>
        <p:spPr>
          <a:xfrm>
            <a:off x="-11909562" y="489150"/>
            <a:ext cx="36587299" cy="4982930"/>
          </a:xfrm>
        </p:spPr>
        <p:txBody>
          <a:bodyPr/>
          <a:lstStyle/>
          <a:p>
            <a:endParaRPr lang="nl-BE" dirty="0"/>
          </a:p>
        </p:txBody>
      </p:sp>
      <p:sp>
        <p:nvSpPr>
          <p:cNvPr id="3" name="Tijdelijke aanduiding voor tekst 2">
            <a:extLst>
              <a:ext uri="{FF2B5EF4-FFF2-40B4-BE49-F238E27FC236}">
                <a16:creationId xmlns:a16="http://schemas.microsoft.com/office/drawing/2014/main" id="{6344E653-7E50-D2CC-213E-1A6A71EA658D}"/>
              </a:ext>
            </a:extLst>
          </p:cNvPr>
          <p:cNvSpPr>
            <a:spLocks noGrp="1"/>
          </p:cNvSpPr>
          <p:nvPr>
            <p:ph type="body" sz="quarter" idx="1"/>
          </p:nvPr>
        </p:nvSpPr>
        <p:spPr/>
        <p:txBody>
          <a:bodyPr/>
          <a:lstStyle/>
          <a:p>
            <a:endParaRPr lang="nl-BE"/>
          </a:p>
        </p:txBody>
      </p:sp>
      <p:pic>
        <p:nvPicPr>
          <p:cNvPr id="1026" name="Picture 2" descr="Klant als kompas - Rob Beltman - H3ROES Academy webinar | PPT">
            <a:extLst>
              <a:ext uri="{FF2B5EF4-FFF2-40B4-BE49-F238E27FC236}">
                <a16:creationId xmlns:a16="http://schemas.microsoft.com/office/drawing/2014/main" id="{45B1BCF7-CBCF-4E01-DB17-B7E9CF29C5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 y="441960"/>
            <a:ext cx="12313920" cy="6644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13406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Tekstvak 2"/>
          <p:cNvSpPr txBox="1"/>
          <p:nvPr/>
        </p:nvSpPr>
        <p:spPr>
          <a:xfrm>
            <a:off x="1745940" y="2064443"/>
            <a:ext cx="3600059" cy="5740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ts val="3700"/>
              </a:lnSpc>
              <a:defRPr sz="3300" b="1">
                <a:latin typeface="Dante"/>
                <a:ea typeface="Dante"/>
                <a:cs typeface="Dante"/>
                <a:sym typeface="Dante"/>
              </a:defRPr>
            </a:pPr>
            <a:r>
              <a:rPr lang="nl-BE" dirty="0"/>
              <a:t>TAALACADEMIE</a:t>
            </a:r>
            <a:endParaRPr dirty="0"/>
          </a:p>
        </p:txBody>
      </p:sp>
      <p:sp>
        <p:nvSpPr>
          <p:cNvPr id="239" name="Tekstvak 2"/>
          <p:cNvSpPr txBox="1"/>
          <p:nvPr/>
        </p:nvSpPr>
        <p:spPr>
          <a:xfrm rot="540000">
            <a:off x="6021215" y="2796014"/>
            <a:ext cx="2045983"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a:spcAft>
                <a:spcPts val="600"/>
              </a:spcAft>
              <a:defRPr sz="3300" b="1">
                <a:solidFill>
                  <a:srgbClr val="FFFFFF"/>
                </a:solidFill>
                <a:latin typeface="Dante"/>
                <a:ea typeface="Dante"/>
                <a:cs typeface="Dante"/>
                <a:sym typeface="Dante"/>
              </a:defRPr>
            </a:pPr>
            <a:r>
              <a:rPr lang="nl-BE" sz="2000" dirty="0"/>
              <a:t>22/11/2023</a:t>
            </a:r>
          </a:p>
        </p:txBody>
      </p:sp>
      <p:sp>
        <p:nvSpPr>
          <p:cNvPr id="240" name="Tekstvak 2"/>
          <p:cNvSpPr txBox="1"/>
          <p:nvPr/>
        </p:nvSpPr>
        <p:spPr>
          <a:xfrm>
            <a:off x="3273311" y="4000182"/>
            <a:ext cx="3600059" cy="10141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lnSpc>
                <a:spcPts val="3700"/>
              </a:lnSpc>
              <a:defRPr sz="3300" b="1">
                <a:solidFill>
                  <a:srgbClr val="FFFFFF"/>
                </a:solidFill>
                <a:latin typeface="Dante"/>
                <a:ea typeface="Dante"/>
                <a:cs typeface="Dante"/>
                <a:sym typeface="Dante"/>
              </a:defRPr>
            </a:pPr>
            <a:r>
              <a:rPr lang="nl-BE" sz="2400" dirty="0"/>
              <a:t>FOCUS: professionele basishouding in diversiteit</a:t>
            </a:r>
          </a:p>
        </p:txBody>
      </p:sp>
      <p:sp>
        <p:nvSpPr>
          <p:cNvPr id="241" name="Tekstvak 2"/>
          <p:cNvSpPr txBox="1"/>
          <p:nvPr/>
        </p:nvSpPr>
        <p:spPr>
          <a:xfrm>
            <a:off x="9521521" y="3173768"/>
            <a:ext cx="3600060"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ts val="2000"/>
              </a:lnSpc>
              <a:defRPr>
                <a:latin typeface="Dante"/>
                <a:ea typeface="Dante"/>
                <a:cs typeface="Dante"/>
                <a:sym typeface="Dante"/>
              </a:defRPr>
            </a:pPr>
            <a:r>
              <a:rPr dirty="0">
                <a:latin typeface="+mn-lt"/>
              </a:rPr>
              <a:t>PROVINCIAAL</a:t>
            </a:r>
          </a:p>
          <a:p>
            <a:pPr>
              <a:lnSpc>
                <a:spcPts val="2000"/>
              </a:lnSpc>
              <a:defRPr>
                <a:latin typeface="Dante"/>
                <a:ea typeface="Dante"/>
                <a:cs typeface="Dante"/>
                <a:sym typeface="Dante"/>
              </a:defRPr>
            </a:pPr>
            <a:r>
              <a:rPr dirty="0">
                <a:latin typeface="+mn-lt"/>
              </a:rPr>
              <a:t>FLANKEREND</a:t>
            </a:r>
          </a:p>
          <a:p>
            <a:pPr>
              <a:lnSpc>
                <a:spcPts val="2000"/>
              </a:lnSpc>
              <a:defRPr>
                <a:latin typeface="Dante"/>
                <a:ea typeface="Dante"/>
                <a:cs typeface="Dante"/>
                <a:sym typeface="Dante"/>
              </a:defRPr>
            </a:pPr>
            <a:r>
              <a:rPr dirty="0">
                <a:latin typeface="+mn-lt"/>
              </a:rPr>
              <a:t>ONDERWIJSBELEID</a:t>
            </a:r>
          </a:p>
          <a:p>
            <a:pPr>
              <a:lnSpc>
                <a:spcPts val="2000"/>
              </a:lnSpc>
              <a:defRPr>
                <a:latin typeface="Dante"/>
                <a:ea typeface="Dante"/>
                <a:cs typeface="Dante"/>
                <a:sym typeface="Dante"/>
              </a:defRPr>
            </a:pPr>
            <a:r>
              <a:rPr dirty="0">
                <a:latin typeface="+mn-lt"/>
              </a:rPr>
              <a:t>LIMBURG</a:t>
            </a:r>
          </a:p>
        </p:txBody>
      </p:sp>
    </p:spTree>
    <p:extLst>
      <p:ext uri="{BB962C8B-B14F-4D97-AF65-F5344CB8AC3E}">
        <p14:creationId xmlns:p14="http://schemas.microsoft.com/office/powerpoint/2010/main" val="174588771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F2E492-B1A9-EB2D-A3E4-665434D16A90}"/>
              </a:ext>
            </a:extLst>
          </p:cNvPr>
          <p:cNvSpPr>
            <a:spLocks noGrp="1"/>
          </p:cNvSpPr>
          <p:nvPr>
            <p:ph type="title"/>
          </p:nvPr>
        </p:nvSpPr>
        <p:spPr>
          <a:xfrm>
            <a:off x="1349829" y="2130425"/>
            <a:ext cx="9361713" cy="4589689"/>
          </a:xfrm>
        </p:spPr>
        <p:txBody>
          <a:bodyPr>
            <a:normAutofit/>
          </a:bodyPr>
          <a:lstStyle/>
          <a:p>
            <a:r>
              <a:rPr lang="nl-BE" dirty="0"/>
              <a:t>We denken dat we rationele wezens zijn, maar meestal nemen gewoontes het over en emoties</a:t>
            </a:r>
          </a:p>
        </p:txBody>
      </p:sp>
      <p:sp>
        <p:nvSpPr>
          <p:cNvPr id="3" name="Tijdelijke aanduiding voor tekst 2">
            <a:extLst>
              <a:ext uri="{FF2B5EF4-FFF2-40B4-BE49-F238E27FC236}">
                <a16:creationId xmlns:a16="http://schemas.microsoft.com/office/drawing/2014/main" id="{D17C2E8A-EAA2-BDD7-B43F-BE68F4DDB23A}"/>
              </a:ext>
            </a:extLst>
          </p:cNvPr>
          <p:cNvSpPr>
            <a:spLocks noGrp="1"/>
          </p:cNvSpPr>
          <p:nvPr>
            <p:ph type="body" sz="quarter" idx="1"/>
          </p:nvPr>
        </p:nvSpPr>
        <p:spPr>
          <a:xfrm>
            <a:off x="2017487" y="5515428"/>
            <a:ext cx="8418284" cy="972457"/>
          </a:xfrm>
        </p:spPr>
        <p:txBody>
          <a:bodyPr/>
          <a:lstStyle/>
          <a:p>
            <a:r>
              <a:rPr lang="nl-BE" dirty="0"/>
              <a:t>ONBEWUSE BREIN</a:t>
            </a:r>
          </a:p>
        </p:txBody>
      </p:sp>
    </p:spTree>
    <p:extLst>
      <p:ext uri="{BB962C8B-B14F-4D97-AF65-F5344CB8AC3E}">
        <p14:creationId xmlns:p14="http://schemas.microsoft.com/office/powerpoint/2010/main" val="3267430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41C4CA-DDE9-D067-F12C-E68092F9BC13}"/>
              </a:ext>
            </a:extLst>
          </p:cNvPr>
          <p:cNvSpPr>
            <a:spLocks noGrp="1"/>
          </p:cNvSpPr>
          <p:nvPr>
            <p:ph type="title"/>
          </p:nvPr>
        </p:nvSpPr>
        <p:spPr/>
        <p:txBody>
          <a:bodyPr/>
          <a:lstStyle/>
          <a:p>
            <a:r>
              <a:rPr lang="nl-BE" dirty="0"/>
              <a:t>Neurologische hiërarchie in het brein</a:t>
            </a:r>
          </a:p>
        </p:txBody>
      </p:sp>
      <p:sp>
        <p:nvSpPr>
          <p:cNvPr id="3" name="Tijdelijke aanduiding voor tekst 2">
            <a:extLst>
              <a:ext uri="{FF2B5EF4-FFF2-40B4-BE49-F238E27FC236}">
                <a16:creationId xmlns:a16="http://schemas.microsoft.com/office/drawing/2014/main" id="{EE11D5AF-4A11-4FCA-A111-E75513F638C2}"/>
              </a:ext>
            </a:extLst>
          </p:cNvPr>
          <p:cNvSpPr>
            <a:spLocks noGrp="1"/>
          </p:cNvSpPr>
          <p:nvPr>
            <p:ph type="body" sz="quarter" idx="1"/>
          </p:nvPr>
        </p:nvSpPr>
        <p:spPr>
          <a:xfrm>
            <a:off x="1" y="3856703"/>
            <a:ext cx="12192000" cy="2848429"/>
          </a:xfrm>
        </p:spPr>
        <p:txBody>
          <a:bodyPr>
            <a:normAutofit fontScale="85000" lnSpcReduction="20000"/>
          </a:bodyPr>
          <a:lstStyle/>
          <a:p>
            <a:endParaRPr lang="nl-BE" dirty="0"/>
          </a:p>
          <a:p>
            <a:r>
              <a:rPr lang="nl-BE" dirty="0"/>
              <a:t>Hersenen vragen zeer veel energie</a:t>
            </a:r>
          </a:p>
          <a:p>
            <a:r>
              <a:rPr lang="nl-BE" dirty="0"/>
              <a:t>Hersenen zijn ingesteld op </a:t>
            </a:r>
            <a:r>
              <a:rPr lang="nl-BE" b="1" dirty="0"/>
              <a:t>schaarste </a:t>
            </a:r>
            <a:r>
              <a:rPr lang="nl-BE" dirty="0"/>
              <a:t>(overleven): veranderen is hard werken </a:t>
            </a:r>
          </a:p>
          <a:p>
            <a:r>
              <a:rPr lang="nl-BE" dirty="0"/>
              <a:t>Zonder het te beseffen neemt het </a:t>
            </a:r>
            <a:r>
              <a:rPr lang="nl-BE" b="1" dirty="0"/>
              <a:t>onbewuste brein </a:t>
            </a:r>
            <a:r>
              <a:rPr lang="nl-BE" dirty="0"/>
              <a:t>het vaak over (gaat sneller, is automatisch, minder energie)</a:t>
            </a:r>
          </a:p>
          <a:p>
            <a:r>
              <a:rPr lang="nl-BE" dirty="0"/>
              <a:t>95% van de beslissingen nemen we onbewust</a:t>
            </a:r>
          </a:p>
          <a:p>
            <a:r>
              <a:rPr lang="nl-BE" dirty="0"/>
              <a:t>De olifant dirigeert</a:t>
            </a:r>
          </a:p>
        </p:txBody>
      </p:sp>
    </p:spTree>
    <p:extLst>
      <p:ext uri="{BB962C8B-B14F-4D97-AF65-F5344CB8AC3E}">
        <p14:creationId xmlns:p14="http://schemas.microsoft.com/office/powerpoint/2010/main" val="198094382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2E9975-BC54-44A0-7A5F-62BFD6E69B12}"/>
              </a:ext>
            </a:extLst>
          </p:cNvPr>
          <p:cNvSpPr>
            <a:spLocks noGrp="1"/>
          </p:cNvSpPr>
          <p:nvPr>
            <p:ph type="title"/>
          </p:nvPr>
        </p:nvSpPr>
        <p:spPr>
          <a:xfrm>
            <a:off x="5413828" y="2130425"/>
            <a:ext cx="6171025" cy="1470025"/>
          </a:xfrm>
        </p:spPr>
        <p:txBody>
          <a:bodyPr/>
          <a:lstStyle/>
          <a:p>
            <a:r>
              <a:rPr lang="nl-BE" dirty="0"/>
              <a:t>Amygdala: centrum van angst, stress</a:t>
            </a:r>
          </a:p>
        </p:txBody>
      </p:sp>
      <p:sp>
        <p:nvSpPr>
          <p:cNvPr id="3" name="Tijdelijke aanduiding voor tekst 2">
            <a:extLst>
              <a:ext uri="{FF2B5EF4-FFF2-40B4-BE49-F238E27FC236}">
                <a16:creationId xmlns:a16="http://schemas.microsoft.com/office/drawing/2014/main" id="{F09C903F-2DE0-7B90-92FC-6D668FB2C106}"/>
              </a:ext>
            </a:extLst>
          </p:cNvPr>
          <p:cNvSpPr>
            <a:spLocks noGrp="1"/>
          </p:cNvSpPr>
          <p:nvPr>
            <p:ph type="body" sz="quarter" idx="1"/>
          </p:nvPr>
        </p:nvSpPr>
        <p:spPr>
          <a:xfrm>
            <a:off x="5892799" y="3886199"/>
            <a:ext cx="5994401" cy="2561891"/>
          </a:xfrm>
        </p:spPr>
        <p:txBody>
          <a:bodyPr>
            <a:normAutofit/>
          </a:bodyPr>
          <a:lstStyle/>
          <a:p>
            <a:pPr marL="457200" indent="-457200" algn="l">
              <a:buFontTx/>
              <a:buChar char="-"/>
            </a:pPr>
            <a:r>
              <a:rPr lang="nl-BE" b="1" dirty="0"/>
              <a:t>Pijn?=onbewuste brein</a:t>
            </a:r>
          </a:p>
          <a:p>
            <a:pPr algn="l"/>
            <a:r>
              <a:rPr lang="nl-BE" b="1" dirty="0"/>
              <a:t>	Veranderen is verlies</a:t>
            </a:r>
          </a:p>
          <a:p>
            <a:pPr marL="457200" indent="-457200" algn="l">
              <a:buFontTx/>
              <a:buChar char="-"/>
            </a:pPr>
            <a:r>
              <a:rPr lang="nl-BE" b="1" dirty="0"/>
              <a:t>Beloning?=rationele brein</a:t>
            </a:r>
          </a:p>
          <a:p>
            <a:pPr lvl="2" indent="0" algn="l"/>
            <a:r>
              <a:rPr lang="nl-BE" b="1" dirty="0"/>
              <a:t>	Veranderen is genot</a:t>
            </a:r>
          </a:p>
        </p:txBody>
      </p:sp>
      <p:pic>
        <p:nvPicPr>
          <p:cNvPr id="4" name="Picture 5">
            <a:extLst>
              <a:ext uri="{FF2B5EF4-FFF2-40B4-BE49-F238E27FC236}">
                <a16:creationId xmlns:a16="http://schemas.microsoft.com/office/drawing/2014/main" id="{CEC15E08-4411-C818-83BF-45D92C23C81B}"/>
              </a:ext>
            </a:extLst>
          </p:cNvPr>
          <p:cNvPicPr>
            <a:picLocks noChangeAspect="1"/>
          </p:cNvPicPr>
          <p:nvPr/>
        </p:nvPicPr>
        <p:blipFill>
          <a:blip r:embed="rId2"/>
          <a:srcRect l="3359" r="3359"/>
          <a:stretch>
            <a:fillRect/>
          </a:stretch>
        </p:blipFill>
        <p:spPr>
          <a:xfrm>
            <a:off x="88490" y="0"/>
            <a:ext cx="5325339" cy="6948130"/>
          </a:xfrm>
          <a:prstGeom prst="rect">
            <a:avLst/>
          </a:prstGeom>
        </p:spPr>
      </p:pic>
    </p:spTree>
    <p:extLst>
      <p:ext uri="{BB962C8B-B14F-4D97-AF65-F5344CB8AC3E}">
        <p14:creationId xmlns:p14="http://schemas.microsoft.com/office/powerpoint/2010/main" val="22168899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89C320-C69F-8F4B-97EC-FD2212F21B46}"/>
              </a:ext>
            </a:extLst>
          </p:cNvPr>
          <p:cNvSpPr>
            <a:spLocks noGrp="1"/>
          </p:cNvSpPr>
          <p:nvPr>
            <p:ph type="title"/>
          </p:nvPr>
        </p:nvSpPr>
        <p:spPr>
          <a:xfrm>
            <a:off x="1320800" y="1306287"/>
            <a:ext cx="9855200" cy="1451427"/>
          </a:xfrm>
        </p:spPr>
        <p:txBody>
          <a:bodyPr/>
          <a:lstStyle/>
          <a:p>
            <a:r>
              <a:rPr lang="nl-BE" dirty="0"/>
              <a:t>4. Weerstand en veranderen (SCARF model)</a:t>
            </a:r>
          </a:p>
        </p:txBody>
      </p:sp>
      <p:sp>
        <p:nvSpPr>
          <p:cNvPr id="3" name="Tijdelijke aanduiding voor tekst 2">
            <a:extLst>
              <a:ext uri="{FF2B5EF4-FFF2-40B4-BE49-F238E27FC236}">
                <a16:creationId xmlns:a16="http://schemas.microsoft.com/office/drawing/2014/main" id="{A2E86E36-3983-84F3-BB57-0D2D37073D2A}"/>
              </a:ext>
            </a:extLst>
          </p:cNvPr>
          <p:cNvSpPr>
            <a:spLocks noGrp="1"/>
          </p:cNvSpPr>
          <p:nvPr>
            <p:ph type="body" sz="quarter" idx="1"/>
          </p:nvPr>
        </p:nvSpPr>
        <p:spPr>
          <a:xfrm>
            <a:off x="0" y="2757714"/>
            <a:ext cx="12351657" cy="4100286"/>
          </a:xfrm>
        </p:spPr>
        <p:txBody>
          <a:bodyPr>
            <a:normAutofit fontScale="92500" lnSpcReduction="10000"/>
          </a:bodyPr>
          <a:lstStyle/>
          <a:p>
            <a:pPr algn="l"/>
            <a:r>
              <a:rPr lang="nl-BE" dirty="0"/>
              <a:t>Veranderen betekent niet per definitie weerstand</a:t>
            </a:r>
          </a:p>
          <a:p>
            <a:pPr algn="l"/>
            <a:r>
              <a:rPr lang="nl-BE" dirty="0"/>
              <a:t>Weerstand is een reactie op een verandering waarvan je verwacht te </a:t>
            </a:r>
            <a:r>
              <a:rPr lang="nl-BE" b="1" dirty="0"/>
              <a:t>verliezen</a:t>
            </a:r>
            <a:r>
              <a:rPr lang="nl-BE" dirty="0"/>
              <a:t> , slechter te worden: </a:t>
            </a:r>
            <a:r>
              <a:rPr lang="nl-BE" b="1" dirty="0"/>
              <a:t>pijn is groter dan het genot</a:t>
            </a:r>
          </a:p>
          <a:p>
            <a:pPr marL="457200" indent="-457200" algn="l">
              <a:buFontTx/>
              <a:buChar char="-"/>
            </a:pPr>
            <a:r>
              <a:rPr lang="nl-BE" b="1" dirty="0"/>
              <a:t>Status, macht, wereldbeeld( competentie)</a:t>
            </a:r>
          </a:p>
          <a:p>
            <a:pPr marL="457200" indent="-457200" algn="l">
              <a:buFontTx/>
              <a:buChar char="-"/>
            </a:pPr>
            <a:r>
              <a:rPr lang="nl-BE" b="1" dirty="0"/>
              <a:t>Zekerheid over toekomst</a:t>
            </a:r>
          </a:p>
          <a:p>
            <a:pPr marL="457200" indent="-457200" algn="l">
              <a:buFontTx/>
              <a:buChar char="-"/>
            </a:pPr>
            <a:r>
              <a:rPr lang="nl-BE" b="1" dirty="0"/>
              <a:t>Keuzevrijheid (autonomie)</a:t>
            </a:r>
          </a:p>
          <a:p>
            <a:pPr marL="457200" indent="-457200" algn="l">
              <a:buFontTx/>
              <a:buChar char="-"/>
            </a:pPr>
            <a:r>
              <a:rPr lang="nl-BE" b="1" dirty="0"/>
              <a:t>Eerlijkheid, eerlijke behandeling</a:t>
            </a:r>
          </a:p>
          <a:p>
            <a:pPr marL="457200" indent="-457200" algn="l">
              <a:buFontTx/>
              <a:buChar char="-"/>
            </a:pPr>
            <a:r>
              <a:rPr lang="nl-BE" b="1" dirty="0"/>
              <a:t>Sociale cohesie, erbij horen</a:t>
            </a:r>
          </a:p>
          <a:p>
            <a:pPr marL="457200" indent="-457200" algn="l">
              <a:buFontTx/>
              <a:buChar char="-"/>
            </a:pPr>
            <a:endParaRPr lang="nl-BE" dirty="0"/>
          </a:p>
        </p:txBody>
      </p:sp>
    </p:spTree>
    <p:extLst>
      <p:ext uri="{BB962C8B-B14F-4D97-AF65-F5344CB8AC3E}">
        <p14:creationId xmlns:p14="http://schemas.microsoft.com/office/powerpoint/2010/main" val="198812941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A14B8C-7AA9-3458-B95E-FAB8CD19FFAA}"/>
              </a:ext>
            </a:extLst>
          </p:cNvPr>
          <p:cNvSpPr>
            <a:spLocks noGrp="1"/>
          </p:cNvSpPr>
          <p:nvPr>
            <p:ph type="title"/>
          </p:nvPr>
        </p:nvSpPr>
        <p:spPr/>
        <p:txBody>
          <a:bodyPr/>
          <a:lstStyle/>
          <a:p>
            <a:r>
              <a:rPr lang="nl-BE" dirty="0"/>
              <a:t>Confrontatie met onszelf</a:t>
            </a:r>
          </a:p>
        </p:txBody>
      </p:sp>
      <p:sp>
        <p:nvSpPr>
          <p:cNvPr id="3" name="Tijdelijke aanduiding voor tekst 2">
            <a:extLst>
              <a:ext uri="{FF2B5EF4-FFF2-40B4-BE49-F238E27FC236}">
                <a16:creationId xmlns:a16="http://schemas.microsoft.com/office/drawing/2014/main" id="{30635676-56C9-61F1-1BA6-088E021FAA02}"/>
              </a:ext>
            </a:extLst>
          </p:cNvPr>
          <p:cNvSpPr>
            <a:spLocks noGrp="1"/>
          </p:cNvSpPr>
          <p:nvPr>
            <p:ph type="body" sz="quarter" idx="1"/>
          </p:nvPr>
        </p:nvSpPr>
        <p:spPr>
          <a:xfrm>
            <a:off x="2895600" y="3886200"/>
            <a:ext cx="6400800" cy="2440858"/>
          </a:xfrm>
        </p:spPr>
        <p:txBody>
          <a:bodyPr>
            <a:normAutofit fontScale="85000" lnSpcReduction="10000"/>
          </a:bodyPr>
          <a:lstStyle/>
          <a:p>
            <a:r>
              <a:rPr lang="nl-BE" dirty="0"/>
              <a:t>Wereldbeeld</a:t>
            </a:r>
          </a:p>
          <a:p>
            <a:r>
              <a:rPr lang="nl-BE" dirty="0"/>
              <a:t>De onzichtbare norm in ieder van ons</a:t>
            </a:r>
          </a:p>
          <a:p>
            <a:r>
              <a:rPr lang="nl-BE" dirty="0"/>
              <a:t>We worden heel onzeker</a:t>
            </a:r>
          </a:p>
          <a:p>
            <a:r>
              <a:rPr lang="nl-BE" dirty="0"/>
              <a:t>We worden bang</a:t>
            </a:r>
          </a:p>
          <a:p>
            <a:r>
              <a:rPr lang="nl-BE" dirty="0"/>
              <a:t>Gaan hardnekkig verdedigen</a:t>
            </a:r>
          </a:p>
        </p:txBody>
      </p:sp>
    </p:spTree>
    <p:extLst>
      <p:ext uri="{BB962C8B-B14F-4D97-AF65-F5344CB8AC3E}">
        <p14:creationId xmlns:p14="http://schemas.microsoft.com/office/powerpoint/2010/main" val="108304646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95414F-2C30-4910-C288-891751BDE11C}"/>
              </a:ext>
            </a:extLst>
          </p:cNvPr>
          <p:cNvSpPr>
            <a:spLocks noGrp="1"/>
          </p:cNvSpPr>
          <p:nvPr>
            <p:ph type="title"/>
          </p:nvPr>
        </p:nvSpPr>
        <p:spPr/>
        <p:txBody>
          <a:bodyPr/>
          <a:lstStyle/>
          <a:p>
            <a:r>
              <a:rPr lang="nl-BE" dirty="0"/>
              <a:t>En iedereen doet dat anders</a:t>
            </a:r>
          </a:p>
        </p:txBody>
      </p:sp>
      <p:sp>
        <p:nvSpPr>
          <p:cNvPr id="3" name="Tijdelijke aanduiding voor tekst 2">
            <a:extLst>
              <a:ext uri="{FF2B5EF4-FFF2-40B4-BE49-F238E27FC236}">
                <a16:creationId xmlns:a16="http://schemas.microsoft.com/office/drawing/2014/main" id="{D7A47F59-242D-8BCB-8D2C-B204A5398F36}"/>
              </a:ext>
            </a:extLst>
          </p:cNvPr>
          <p:cNvSpPr>
            <a:spLocks noGrp="1"/>
          </p:cNvSpPr>
          <p:nvPr>
            <p:ph type="body" sz="quarter" idx="1"/>
          </p:nvPr>
        </p:nvSpPr>
        <p:spPr>
          <a:xfrm>
            <a:off x="2895600" y="3886199"/>
            <a:ext cx="6400800" cy="2470355"/>
          </a:xfrm>
        </p:spPr>
        <p:txBody>
          <a:bodyPr/>
          <a:lstStyle/>
          <a:p>
            <a:r>
              <a:rPr lang="nl-BE" dirty="0"/>
              <a:t>Hang naar veiligheid</a:t>
            </a:r>
          </a:p>
          <a:p>
            <a:r>
              <a:rPr lang="nl-BE" dirty="0"/>
              <a:t>Eigen groep, zich afzetten tegen…</a:t>
            </a:r>
          </a:p>
          <a:p>
            <a:r>
              <a:rPr lang="nl-BE" dirty="0"/>
              <a:t>Angst is een slechte raadgever</a:t>
            </a:r>
          </a:p>
        </p:txBody>
      </p:sp>
    </p:spTree>
    <p:extLst>
      <p:ext uri="{BB962C8B-B14F-4D97-AF65-F5344CB8AC3E}">
        <p14:creationId xmlns:p14="http://schemas.microsoft.com/office/powerpoint/2010/main" val="273379060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21B430-C6ED-5CA6-418B-CD9215C4AB28}"/>
              </a:ext>
            </a:extLst>
          </p:cNvPr>
          <p:cNvSpPr>
            <a:spLocks noGrp="1"/>
          </p:cNvSpPr>
          <p:nvPr>
            <p:ph type="title"/>
          </p:nvPr>
        </p:nvSpPr>
        <p:spPr/>
        <p:txBody>
          <a:bodyPr/>
          <a:lstStyle/>
          <a:p>
            <a:r>
              <a:rPr lang="nl-BE" dirty="0"/>
              <a:t>Diversiteit is een feit</a:t>
            </a:r>
          </a:p>
        </p:txBody>
      </p:sp>
      <p:sp>
        <p:nvSpPr>
          <p:cNvPr id="3" name="Tijdelijke aanduiding voor tekst 2">
            <a:extLst>
              <a:ext uri="{FF2B5EF4-FFF2-40B4-BE49-F238E27FC236}">
                <a16:creationId xmlns:a16="http://schemas.microsoft.com/office/drawing/2014/main" id="{17CA9914-9876-FDD0-AA26-41ABA2DB2091}"/>
              </a:ext>
            </a:extLst>
          </p:cNvPr>
          <p:cNvSpPr>
            <a:spLocks noGrp="1"/>
          </p:cNvSpPr>
          <p:nvPr>
            <p:ph type="body" sz="quarter" idx="1"/>
          </p:nvPr>
        </p:nvSpPr>
        <p:spPr>
          <a:xfrm>
            <a:off x="0" y="3886200"/>
            <a:ext cx="12192000" cy="2971800"/>
          </a:xfrm>
        </p:spPr>
        <p:txBody>
          <a:bodyPr>
            <a:normAutofit/>
          </a:bodyPr>
          <a:lstStyle/>
          <a:p>
            <a:r>
              <a:rPr lang="nl-BE" dirty="0"/>
              <a:t>Professioneel ermee aan de slag gaan is de enige optie</a:t>
            </a:r>
          </a:p>
          <a:p>
            <a:r>
              <a:rPr lang="nl-BE" dirty="0"/>
              <a:t>Moet ik? Ja, in publieke sfeer</a:t>
            </a:r>
          </a:p>
          <a:p>
            <a:r>
              <a:rPr lang="nl-BE" dirty="0"/>
              <a:t>We worden ervoor betaald</a:t>
            </a:r>
          </a:p>
          <a:p>
            <a:r>
              <a:rPr lang="nl-BE" dirty="0"/>
              <a:t>Het is onze job</a:t>
            </a:r>
          </a:p>
          <a:p>
            <a:endParaRPr lang="nl-BE" dirty="0"/>
          </a:p>
          <a:p>
            <a:endParaRPr lang="nl-BE" dirty="0"/>
          </a:p>
        </p:txBody>
      </p:sp>
    </p:spTree>
    <p:extLst>
      <p:ext uri="{BB962C8B-B14F-4D97-AF65-F5344CB8AC3E}">
        <p14:creationId xmlns:p14="http://schemas.microsoft.com/office/powerpoint/2010/main" val="34160814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A840E1-77CF-E688-D4B2-2DD930148C72}"/>
              </a:ext>
            </a:extLst>
          </p:cNvPr>
          <p:cNvSpPr>
            <a:spLocks noGrp="1"/>
          </p:cNvSpPr>
          <p:nvPr>
            <p:ph type="title"/>
          </p:nvPr>
        </p:nvSpPr>
        <p:spPr/>
        <p:txBody>
          <a:bodyPr/>
          <a:lstStyle/>
          <a:p>
            <a:r>
              <a:rPr lang="nl-BE" dirty="0"/>
              <a:t>5. Naar een professionele basishouding in diversiteit</a:t>
            </a:r>
          </a:p>
        </p:txBody>
      </p:sp>
      <p:sp>
        <p:nvSpPr>
          <p:cNvPr id="3" name="Tijdelijke aanduiding voor tekst 2">
            <a:extLst>
              <a:ext uri="{FF2B5EF4-FFF2-40B4-BE49-F238E27FC236}">
                <a16:creationId xmlns:a16="http://schemas.microsoft.com/office/drawing/2014/main" id="{7D9E9C98-E1F2-9AC6-1B1F-0B7ACB4C26A7}"/>
              </a:ext>
            </a:extLst>
          </p:cNvPr>
          <p:cNvSpPr>
            <a:spLocks noGrp="1"/>
          </p:cNvSpPr>
          <p:nvPr>
            <p:ph type="body" sz="quarter" idx="1"/>
          </p:nvPr>
        </p:nvSpPr>
        <p:spPr>
          <a:xfrm>
            <a:off x="1194619" y="3886200"/>
            <a:ext cx="10235381" cy="2529348"/>
          </a:xfrm>
        </p:spPr>
        <p:txBody>
          <a:bodyPr>
            <a:normAutofit/>
          </a:bodyPr>
          <a:lstStyle/>
          <a:p>
            <a:r>
              <a:rPr lang="nl-BE" dirty="0"/>
              <a:t>Weg met emoties, ballast, interne ruis, externe ruis</a:t>
            </a:r>
          </a:p>
          <a:p>
            <a:endParaRPr lang="nl-BE" dirty="0"/>
          </a:p>
        </p:txBody>
      </p:sp>
    </p:spTree>
    <p:extLst>
      <p:ext uri="{BB962C8B-B14F-4D97-AF65-F5344CB8AC3E}">
        <p14:creationId xmlns:p14="http://schemas.microsoft.com/office/powerpoint/2010/main" val="385466539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419BE2-3A4A-80FB-19C0-28496CE084EE}"/>
              </a:ext>
            </a:extLst>
          </p:cNvPr>
          <p:cNvSpPr>
            <a:spLocks noGrp="1"/>
          </p:cNvSpPr>
          <p:nvPr>
            <p:ph type="title"/>
          </p:nvPr>
        </p:nvSpPr>
        <p:spPr/>
        <p:txBody>
          <a:bodyPr/>
          <a:lstStyle/>
          <a:p>
            <a:r>
              <a:rPr lang="nl-BE" dirty="0"/>
              <a:t>De olifant en de berijder (interne ruis)</a:t>
            </a:r>
          </a:p>
        </p:txBody>
      </p:sp>
      <p:sp>
        <p:nvSpPr>
          <p:cNvPr id="3" name="Tijdelijke aanduiding voor tekst 2">
            <a:extLst>
              <a:ext uri="{FF2B5EF4-FFF2-40B4-BE49-F238E27FC236}">
                <a16:creationId xmlns:a16="http://schemas.microsoft.com/office/drawing/2014/main" id="{FFD0FDD0-2768-8163-B54D-B69802ADE4F1}"/>
              </a:ext>
            </a:extLst>
          </p:cNvPr>
          <p:cNvSpPr>
            <a:spLocks noGrp="1"/>
          </p:cNvSpPr>
          <p:nvPr>
            <p:ph type="body" sz="quarter" idx="1"/>
          </p:nvPr>
        </p:nvSpPr>
        <p:spPr>
          <a:xfrm>
            <a:off x="2209799" y="3886200"/>
            <a:ext cx="7772399" cy="2426110"/>
          </a:xfrm>
        </p:spPr>
        <p:txBody>
          <a:bodyPr>
            <a:normAutofit/>
          </a:bodyPr>
          <a:lstStyle/>
          <a:p>
            <a:r>
              <a:rPr lang="nl-BE" dirty="0"/>
              <a:t>De olifant onder ogen komen</a:t>
            </a:r>
          </a:p>
          <a:p>
            <a:r>
              <a:rPr lang="nl-BE" dirty="0"/>
              <a:t>Besef hebben van de olifant in ieder van ons</a:t>
            </a:r>
          </a:p>
          <a:p>
            <a:r>
              <a:rPr lang="nl-BE" dirty="0"/>
              <a:t>Onbewuste vooroordelen (</a:t>
            </a:r>
            <a:r>
              <a:rPr lang="nl-BE" dirty="0" err="1"/>
              <a:t>harvard</a:t>
            </a:r>
            <a:r>
              <a:rPr lang="nl-BE" dirty="0"/>
              <a:t> test)</a:t>
            </a:r>
          </a:p>
          <a:p>
            <a:endParaRPr lang="nl-BE" dirty="0"/>
          </a:p>
        </p:txBody>
      </p:sp>
      <p:pic>
        <p:nvPicPr>
          <p:cNvPr id="4" name="Afbeelding 3">
            <a:extLst>
              <a:ext uri="{FF2B5EF4-FFF2-40B4-BE49-F238E27FC236}">
                <a16:creationId xmlns:a16="http://schemas.microsoft.com/office/drawing/2014/main" id="{2896E20E-28AD-CEF0-2B0C-46F1248554A1}"/>
              </a:ext>
            </a:extLst>
          </p:cNvPr>
          <p:cNvPicPr>
            <a:picLocks noChangeAspect="1"/>
          </p:cNvPicPr>
          <p:nvPr/>
        </p:nvPicPr>
        <p:blipFill>
          <a:blip r:embed="rId2"/>
          <a:stretch>
            <a:fillRect/>
          </a:stretch>
        </p:blipFill>
        <p:spPr>
          <a:xfrm>
            <a:off x="0" y="0"/>
            <a:ext cx="4064000" cy="2464583"/>
          </a:xfrm>
          <a:prstGeom prst="rect">
            <a:avLst/>
          </a:prstGeom>
        </p:spPr>
      </p:pic>
    </p:spTree>
    <p:extLst>
      <p:ext uri="{BB962C8B-B14F-4D97-AF65-F5344CB8AC3E}">
        <p14:creationId xmlns:p14="http://schemas.microsoft.com/office/powerpoint/2010/main" val="105172775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3AC8BC-5F7B-549A-1E43-EB60DF3209FE}"/>
              </a:ext>
            </a:extLst>
          </p:cNvPr>
          <p:cNvSpPr>
            <a:spLocks noGrp="1"/>
          </p:cNvSpPr>
          <p:nvPr>
            <p:ph type="title"/>
          </p:nvPr>
        </p:nvSpPr>
        <p:spPr/>
        <p:txBody>
          <a:bodyPr/>
          <a:lstStyle/>
          <a:p>
            <a:endParaRPr lang="nl-BE" dirty="0"/>
          </a:p>
        </p:txBody>
      </p:sp>
      <p:sp>
        <p:nvSpPr>
          <p:cNvPr id="3" name="Tijdelijke aanduiding voor tekst 2">
            <a:extLst>
              <a:ext uri="{FF2B5EF4-FFF2-40B4-BE49-F238E27FC236}">
                <a16:creationId xmlns:a16="http://schemas.microsoft.com/office/drawing/2014/main" id="{B4D1013F-3DF4-5130-86D9-F4E3D9677BE9}"/>
              </a:ext>
            </a:extLst>
          </p:cNvPr>
          <p:cNvSpPr>
            <a:spLocks noGrp="1"/>
          </p:cNvSpPr>
          <p:nvPr>
            <p:ph type="body" sz="quarter" idx="1"/>
          </p:nvPr>
        </p:nvSpPr>
        <p:spPr/>
        <p:txBody>
          <a:bodyPr/>
          <a:lstStyle/>
          <a:p>
            <a:endParaRPr lang="nl-BE"/>
          </a:p>
        </p:txBody>
      </p:sp>
      <p:pic>
        <p:nvPicPr>
          <p:cNvPr id="2050" name="Picture 2">
            <a:extLst>
              <a:ext uri="{FF2B5EF4-FFF2-40B4-BE49-F238E27FC236}">
                <a16:creationId xmlns:a16="http://schemas.microsoft.com/office/drawing/2014/main" id="{C5DA25C9-7E0D-BB5F-9595-F11A7FEC06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188" y="528638"/>
            <a:ext cx="6905625" cy="580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73254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8B118D-3441-DBAE-1D2A-4EA837CD5ED5}"/>
              </a:ext>
            </a:extLst>
          </p:cNvPr>
          <p:cNvSpPr>
            <a:spLocks noGrp="1"/>
          </p:cNvSpPr>
          <p:nvPr>
            <p:ph type="title"/>
          </p:nvPr>
        </p:nvSpPr>
        <p:spPr/>
        <p:txBody>
          <a:bodyPr/>
          <a:lstStyle/>
          <a:p>
            <a:r>
              <a:rPr lang="nl-BE" dirty="0"/>
              <a:t>INHOUD</a:t>
            </a:r>
          </a:p>
        </p:txBody>
      </p:sp>
      <p:sp>
        <p:nvSpPr>
          <p:cNvPr id="3" name="Tijdelijke aanduiding voor tekst 2">
            <a:extLst>
              <a:ext uri="{FF2B5EF4-FFF2-40B4-BE49-F238E27FC236}">
                <a16:creationId xmlns:a16="http://schemas.microsoft.com/office/drawing/2014/main" id="{597B90BD-A9D0-D590-7B4F-DEE2081935EE}"/>
              </a:ext>
            </a:extLst>
          </p:cNvPr>
          <p:cNvSpPr>
            <a:spLocks noGrp="1"/>
          </p:cNvSpPr>
          <p:nvPr>
            <p:ph type="body" sz="quarter" idx="1"/>
          </p:nvPr>
        </p:nvSpPr>
        <p:spPr>
          <a:xfrm>
            <a:off x="1" y="3429000"/>
            <a:ext cx="12191999" cy="3429000"/>
          </a:xfrm>
        </p:spPr>
        <p:txBody>
          <a:bodyPr>
            <a:normAutofit lnSpcReduction="10000"/>
          </a:bodyPr>
          <a:lstStyle/>
          <a:p>
            <a:pPr algn="l"/>
            <a:r>
              <a:rPr lang="nl-BE" b="1" dirty="0"/>
              <a:t>Waarom?</a:t>
            </a:r>
          </a:p>
          <a:p>
            <a:pPr algn="l"/>
            <a:r>
              <a:rPr lang="nl-BE" b="1" dirty="0"/>
              <a:t>	- analyse</a:t>
            </a:r>
          </a:p>
          <a:p>
            <a:pPr algn="l"/>
            <a:r>
              <a:rPr lang="nl-BE" b="1" dirty="0"/>
              <a:t>	- professionele basishouding</a:t>
            </a:r>
          </a:p>
          <a:p>
            <a:pPr algn="l"/>
            <a:endParaRPr lang="nl-BE" b="1" dirty="0"/>
          </a:p>
          <a:p>
            <a:pPr algn="l"/>
            <a:r>
              <a:rPr lang="nl-BE" b="1" dirty="0"/>
              <a:t>Naar de organisatie: wat te doen?</a:t>
            </a:r>
          </a:p>
          <a:p>
            <a:pPr algn="l"/>
            <a:r>
              <a:rPr lang="nl-BE" b="1" dirty="0"/>
              <a:t>10 sleutels : haalbaarheid en gedragenheid</a:t>
            </a:r>
          </a:p>
        </p:txBody>
      </p:sp>
    </p:spTree>
    <p:extLst>
      <p:ext uri="{BB962C8B-B14F-4D97-AF65-F5344CB8AC3E}">
        <p14:creationId xmlns:p14="http://schemas.microsoft.com/office/powerpoint/2010/main" val="71427921"/>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FBE74C-9B13-954A-A0BA-C19C2C9BDB84}"/>
              </a:ext>
            </a:extLst>
          </p:cNvPr>
          <p:cNvSpPr>
            <a:spLocks noGrp="1"/>
          </p:cNvSpPr>
          <p:nvPr>
            <p:ph type="title"/>
          </p:nvPr>
        </p:nvSpPr>
        <p:spPr/>
        <p:txBody>
          <a:bodyPr/>
          <a:lstStyle/>
          <a:p>
            <a:endParaRPr lang="nl-BE" dirty="0"/>
          </a:p>
        </p:txBody>
      </p:sp>
      <p:sp>
        <p:nvSpPr>
          <p:cNvPr id="3" name="Tijdelijke aanduiding voor tekst 2">
            <a:extLst>
              <a:ext uri="{FF2B5EF4-FFF2-40B4-BE49-F238E27FC236}">
                <a16:creationId xmlns:a16="http://schemas.microsoft.com/office/drawing/2014/main" id="{5DBC953D-1A8D-E7CC-D9D0-BE9868ACFEAF}"/>
              </a:ext>
            </a:extLst>
          </p:cNvPr>
          <p:cNvSpPr>
            <a:spLocks noGrp="1"/>
          </p:cNvSpPr>
          <p:nvPr>
            <p:ph type="body" sz="quarter" idx="1"/>
          </p:nvPr>
        </p:nvSpPr>
        <p:spPr/>
        <p:txBody>
          <a:bodyPr/>
          <a:lstStyle/>
          <a:p>
            <a:endParaRPr lang="nl-BE"/>
          </a:p>
        </p:txBody>
      </p:sp>
      <p:pic>
        <p:nvPicPr>
          <p:cNvPr id="3074" name="Picture 2">
            <a:extLst>
              <a:ext uri="{FF2B5EF4-FFF2-40B4-BE49-F238E27FC236}">
                <a16:creationId xmlns:a16="http://schemas.microsoft.com/office/drawing/2014/main" id="{4560010C-7520-841A-BD61-5059D924B7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063" y="604838"/>
            <a:ext cx="6619875" cy="564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355141"/>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266204-6ACA-E5C7-2119-E52F4CD874BC}"/>
              </a:ext>
            </a:extLst>
          </p:cNvPr>
          <p:cNvSpPr>
            <a:spLocks noGrp="1"/>
          </p:cNvSpPr>
          <p:nvPr>
            <p:ph type="title"/>
          </p:nvPr>
        </p:nvSpPr>
        <p:spPr/>
        <p:txBody>
          <a:bodyPr>
            <a:normAutofit fontScale="90000"/>
          </a:bodyPr>
          <a:lstStyle/>
          <a:p>
            <a:r>
              <a:rPr lang="nl-BE" dirty="0"/>
              <a:t>Overtuigingen, heilige huisjes, diepe waarheden worden geraakt</a:t>
            </a:r>
            <a:br>
              <a:rPr lang="nl-BE" dirty="0"/>
            </a:br>
            <a:endParaRPr lang="nl-BE" dirty="0"/>
          </a:p>
        </p:txBody>
      </p:sp>
      <p:sp>
        <p:nvSpPr>
          <p:cNvPr id="3" name="Tijdelijke aanduiding voor tekst 2">
            <a:extLst>
              <a:ext uri="{FF2B5EF4-FFF2-40B4-BE49-F238E27FC236}">
                <a16:creationId xmlns:a16="http://schemas.microsoft.com/office/drawing/2014/main" id="{509118D6-D193-3C11-AD6A-A3E86E6FAF75}"/>
              </a:ext>
            </a:extLst>
          </p:cNvPr>
          <p:cNvSpPr>
            <a:spLocks noGrp="1"/>
          </p:cNvSpPr>
          <p:nvPr>
            <p:ph type="body" sz="quarter" idx="1"/>
          </p:nvPr>
        </p:nvSpPr>
        <p:spPr>
          <a:xfrm flipH="1">
            <a:off x="2949676" y="5368413"/>
            <a:ext cx="8760541" cy="1740310"/>
          </a:xfrm>
        </p:spPr>
        <p:txBody>
          <a:bodyPr>
            <a:normAutofit fontScale="25000" lnSpcReduction="20000"/>
          </a:bodyPr>
          <a:lstStyle/>
          <a:p>
            <a:pPr algn="l"/>
            <a:r>
              <a:rPr lang="nl-BE" dirty="0"/>
              <a:t>- </a:t>
            </a:r>
            <a:r>
              <a:rPr lang="nl-BE" sz="11200" dirty="0"/>
              <a:t>verjaardag			</a:t>
            </a:r>
          </a:p>
          <a:p>
            <a:pPr algn="l"/>
            <a:r>
              <a:rPr lang="nl-BE" sz="11200" dirty="0"/>
              <a:t>- de taal</a:t>
            </a:r>
          </a:p>
          <a:p>
            <a:pPr algn="l"/>
            <a:r>
              <a:rPr lang="nl-BE" sz="11200" dirty="0"/>
              <a:t>- religie</a:t>
            </a:r>
          </a:p>
          <a:p>
            <a:pPr algn="l"/>
            <a:r>
              <a:rPr lang="nl-BE" sz="11200" dirty="0"/>
              <a:t>..</a:t>
            </a:r>
          </a:p>
          <a:p>
            <a:endParaRPr lang="nl-BE" dirty="0"/>
          </a:p>
        </p:txBody>
      </p:sp>
      <p:pic>
        <p:nvPicPr>
          <p:cNvPr id="1026" name="Picture 2">
            <a:extLst>
              <a:ext uri="{FF2B5EF4-FFF2-40B4-BE49-F238E27FC236}">
                <a16:creationId xmlns:a16="http://schemas.microsoft.com/office/drawing/2014/main" id="{3D1D561D-18C7-B9C7-1476-3C6A22A3907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66565" y="3168599"/>
            <a:ext cx="2777030" cy="3689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013822"/>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7D9534-C6C1-6EE6-4E86-BE845BEA9BF4}"/>
              </a:ext>
            </a:extLst>
          </p:cNvPr>
          <p:cNvSpPr>
            <a:spLocks noGrp="1"/>
          </p:cNvSpPr>
          <p:nvPr>
            <p:ph type="title"/>
          </p:nvPr>
        </p:nvSpPr>
        <p:spPr/>
        <p:txBody>
          <a:bodyPr/>
          <a:lstStyle/>
          <a:p>
            <a:r>
              <a:rPr lang="nl-BE" dirty="0"/>
              <a:t>Externe ruis</a:t>
            </a:r>
          </a:p>
        </p:txBody>
      </p:sp>
      <p:sp>
        <p:nvSpPr>
          <p:cNvPr id="3" name="Tijdelijke aanduiding voor tekst 2">
            <a:extLst>
              <a:ext uri="{FF2B5EF4-FFF2-40B4-BE49-F238E27FC236}">
                <a16:creationId xmlns:a16="http://schemas.microsoft.com/office/drawing/2014/main" id="{6E33CF46-73CC-CDD5-4ECF-CF7F37182225}"/>
              </a:ext>
            </a:extLst>
          </p:cNvPr>
          <p:cNvSpPr>
            <a:spLocks noGrp="1"/>
          </p:cNvSpPr>
          <p:nvPr>
            <p:ph type="body" sz="quarter" idx="1"/>
          </p:nvPr>
        </p:nvSpPr>
        <p:spPr>
          <a:xfrm>
            <a:off x="1887795" y="3886200"/>
            <a:ext cx="8495070" cy="2971800"/>
          </a:xfrm>
        </p:spPr>
        <p:txBody>
          <a:bodyPr/>
          <a:lstStyle/>
          <a:p>
            <a:r>
              <a:rPr lang="nl-BE" dirty="0"/>
              <a:t>Ze moeten zich aanpassen, ze moeten Nederlands leren…maatschappij en media</a:t>
            </a:r>
          </a:p>
          <a:p>
            <a:r>
              <a:rPr lang="nl-BE" dirty="0"/>
              <a:t>Bart Brandsma ‘polarisatiemanagement’</a:t>
            </a:r>
          </a:p>
        </p:txBody>
      </p:sp>
    </p:spTree>
    <p:extLst>
      <p:ext uri="{BB962C8B-B14F-4D97-AF65-F5344CB8AC3E}">
        <p14:creationId xmlns:p14="http://schemas.microsoft.com/office/powerpoint/2010/main" val="4139760117"/>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40C4F1-0B7E-4939-01D7-0165F4585B6B}"/>
              </a:ext>
            </a:extLst>
          </p:cNvPr>
          <p:cNvSpPr>
            <a:spLocks noGrp="1"/>
          </p:cNvSpPr>
          <p:nvPr>
            <p:ph type="title"/>
          </p:nvPr>
        </p:nvSpPr>
        <p:spPr/>
        <p:txBody>
          <a:bodyPr/>
          <a:lstStyle/>
          <a:p>
            <a:r>
              <a:rPr lang="nl-BE" dirty="0"/>
              <a:t>Als ik niet wil, zoek ik redenen</a:t>
            </a:r>
            <a:br>
              <a:rPr lang="nl-BE" dirty="0"/>
            </a:br>
            <a:r>
              <a:rPr lang="nl-BE" dirty="0"/>
              <a:t>als ik wil, zie ik mogelijkheden</a:t>
            </a:r>
          </a:p>
        </p:txBody>
      </p:sp>
      <p:sp>
        <p:nvSpPr>
          <p:cNvPr id="3" name="Tijdelijke aanduiding voor tekst 2">
            <a:extLst>
              <a:ext uri="{FF2B5EF4-FFF2-40B4-BE49-F238E27FC236}">
                <a16:creationId xmlns:a16="http://schemas.microsoft.com/office/drawing/2014/main" id="{E5217950-7E95-DAF6-6085-36920EDAC37B}"/>
              </a:ext>
            </a:extLst>
          </p:cNvPr>
          <p:cNvSpPr>
            <a:spLocks noGrp="1"/>
          </p:cNvSpPr>
          <p:nvPr>
            <p:ph type="body" sz="quarter" idx="1"/>
          </p:nvPr>
        </p:nvSpPr>
        <p:spPr>
          <a:xfrm>
            <a:off x="1666568" y="3886200"/>
            <a:ext cx="9291484" cy="2824316"/>
          </a:xfrm>
        </p:spPr>
        <p:txBody>
          <a:bodyPr>
            <a:normAutofit/>
          </a:bodyPr>
          <a:lstStyle/>
          <a:p>
            <a:pPr marL="514350" indent="-514350">
              <a:buAutoNum type="alphaUcPeriod"/>
            </a:pPr>
            <a:r>
              <a:rPr lang="nl-BE" dirty="0" err="1"/>
              <a:t>Seale</a:t>
            </a:r>
            <a:endParaRPr lang="nl-BE" dirty="0"/>
          </a:p>
          <a:p>
            <a:r>
              <a:rPr lang="nl-BE" dirty="0"/>
              <a:t>‘van drama naar kans’</a:t>
            </a:r>
          </a:p>
          <a:p>
            <a:r>
              <a:rPr lang="nl-BE" dirty="0"/>
              <a:t>DISCO TOOL</a:t>
            </a:r>
          </a:p>
          <a:p>
            <a:endParaRPr lang="nl-BE" dirty="0"/>
          </a:p>
        </p:txBody>
      </p:sp>
    </p:spTree>
    <p:extLst>
      <p:ext uri="{BB962C8B-B14F-4D97-AF65-F5344CB8AC3E}">
        <p14:creationId xmlns:p14="http://schemas.microsoft.com/office/powerpoint/2010/main" val="2528460788"/>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4B568B-04DE-5B49-6E73-78AAC1B5CA9B}"/>
              </a:ext>
            </a:extLst>
          </p:cNvPr>
          <p:cNvSpPr>
            <a:spLocks noGrp="1"/>
          </p:cNvSpPr>
          <p:nvPr>
            <p:ph type="title"/>
          </p:nvPr>
        </p:nvSpPr>
        <p:spPr/>
        <p:txBody>
          <a:bodyPr/>
          <a:lstStyle/>
          <a:p>
            <a:endParaRPr lang="nl-BE" dirty="0"/>
          </a:p>
        </p:txBody>
      </p:sp>
      <p:sp>
        <p:nvSpPr>
          <p:cNvPr id="3" name="Tijdelijke aanduiding voor tekst 2">
            <a:extLst>
              <a:ext uri="{FF2B5EF4-FFF2-40B4-BE49-F238E27FC236}">
                <a16:creationId xmlns:a16="http://schemas.microsoft.com/office/drawing/2014/main" id="{C5633732-ACBF-0446-9D69-1217B37B4653}"/>
              </a:ext>
            </a:extLst>
          </p:cNvPr>
          <p:cNvSpPr>
            <a:spLocks noGrp="1"/>
          </p:cNvSpPr>
          <p:nvPr>
            <p:ph type="body" sz="quarter" idx="1"/>
          </p:nvPr>
        </p:nvSpPr>
        <p:spPr/>
        <p:txBody>
          <a:bodyPr/>
          <a:lstStyle/>
          <a:p>
            <a:endParaRPr lang="nl-BE"/>
          </a:p>
        </p:txBody>
      </p:sp>
      <p:pic>
        <p:nvPicPr>
          <p:cNvPr id="4" name="Picture 2">
            <a:extLst>
              <a:ext uri="{FF2B5EF4-FFF2-40B4-BE49-F238E27FC236}">
                <a16:creationId xmlns:a16="http://schemas.microsoft.com/office/drawing/2014/main" id="{B4DFF4ED-DCC6-BB7D-B5EE-921868AE6061}"/>
              </a:ext>
            </a:extLst>
          </p:cNvPr>
          <p:cNvPicPr>
            <a:picLocks noChangeAspect="1" noChangeArrowheads="1"/>
          </p:cNvPicPr>
          <p:nvPr/>
        </p:nvPicPr>
        <p:blipFill>
          <a:blip r:embed="rId2" cstate="print"/>
          <a:srcRect/>
          <a:stretch>
            <a:fillRect/>
          </a:stretch>
        </p:blipFill>
        <p:spPr bwMode="auto">
          <a:xfrm>
            <a:off x="0" y="0"/>
            <a:ext cx="12192000" cy="6857999"/>
          </a:xfrm>
          <a:prstGeom prst="rect">
            <a:avLst/>
          </a:prstGeom>
          <a:noFill/>
          <a:ln w="9525">
            <a:noFill/>
            <a:miter lim="800000"/>
            <a:headEnd/>
            <a:tailEnd/>
          </a:ln>
        </p:spPr>
      </p:pic>
    </p:spTree>
    <p:extLst>
      <p:ext uri="{BB962C8B-B14F-4D97-AF65-F5344CB8AC3E}">
        <p14:creationId xmlns:p14="http://schemas.microsoft.com/office/powerpoint/2010/main" val="186447867"/>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E8868A-08B4-0C72-3992-D95B8CFA85B1}"/>
              </a:ext>
            </a:extLst>
          </p:cNvPr>
          <p:cNvSpPr>
            <a:spLocks noGrp="1"/>
          </p:cNvSpPr>
          <p:nvPr>
            <p:ph type="title"/>
          </p:nvPr>
        </p:nvSpPr>
        <p:spPr>
          <a:xfrm>
            <a:off x="2209800" y="2130425"/>
            <a:ext cx="7772400" cy="3508375"/>
          </a:xfrm>
        </p:spPr>
        <p:txBody>
          <a:bodyPr>
            <a:normAutofit/>
          </a:bodyPr>
          <a:lstStyle/>
          <a:p>
            <a:r>
              <a:rPr lang="nl-BE" dirty="0"/>
              <a:t>Me bewust zijn van</a:t>
            </a:r>
            <a:br>
              <a:rPr lang="nl-BE" dirty="0"/>
            </a:br>
            <a:r>
              <a:rPr lang="nl-BE" dirty="0"/>
              <a:t>goesting hebben</a:t>
            </a:r>
            <a:br>
              <a:rPr lang="nl-BE" dirty="0"/>
            </a:br>
            <a:r>
              <a:rPr lang="nl-BE" dirty="0"/>
              <a:t>bruggen willen bouwen</a:t>
            </a:r>
          </a:p>
        </p:txBody>
      </p:sp>
      <p:sp>
        <p:nvSpPr>
          <p:cNvPr id="3" name="Tijdelijke aanduiding voor tekst 2">
            <a:extLst>
              <a:ext uri="{FF2B5EF4-FFF2-40B4-BE49-F238E27FC236}">
                <a16:creationId xmlns:a16="http://schemas.microsoft.com/office/drawing/2014/main" id="{F7E2AF87-359C-E1A5-7C06-3228BBA0BB86}"/>
              </a:ext>
            </a:extLst>
          </p:cNvPr>
          <p:cNvSpPr>
            <a:spLocks noGrp="1"/>
          </p:cNvSpPr>
          <p:nvPr>
            <p:ph type="body" sz="quarter" idx="1"/>
          </p:nvPr>
        </p:nvSpPr>
        <p:spPr/>
        <p:txBody>
          <a:bodyPr/>
          <a:lstStyle/>
          <a:p>
            <a:endParaRPr lang="nl-BE"/>
          </a:p>
        </p:txBody>
      </p:sp>
    </p:spTree>
    <p:extLst>
      <p:ext uri="{BB962C8B-B14F-4D97-AF65-F5344CB8AC3E}">
        <p14:creationId xmlns:p14="http://schemas.microsoft.com/office/powerpoint/2010/main" val="2389573123"/>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7B0A9A-B0D3-BB91-2249-C01D566D681E}"/>
              </a:ext>
            </a:extLst>
          </p:cNvPr>
          <p:cNvSpPr>
            <a:spLocks noGrp="1"/>
          </p:cNvSpPr>
          <p:nvPr>
            <p:ph type="title"/>
          </p:nvPr>
        </p:nvSpPr>
        <p:spPr/>
        <p:txBody>
          <a:bodyPr/>
          <a:lstStyle/>
          <a:p>
            <a:r>
              <a:rPr lang="nl-BE" dirty="0"/>
              <a:t>Niet: moet ik me aanpassen?</a:t>
            </a:r>
          </a:p>
        </p:txBody>
      </p:sp>
      <p:sp>
        <p:nvSpPr>
          <p:cNvPr id="3" name="Tijdelijke aanduiding voor tekst 2">
            <a:extLst>
              <a:ext uri="{FF2B5EF4-FFF2-40B4-BE49-F238E27FC236}">
                <a16:creationId xmlns:a16="http://schemas.microsoft.com/office/drawing/2014/main" id="{768288A9-EECD-B571-8500-4D60D371CB6F}"/>
              </a:ext>
            </a:extLst>
          </p:cNvPr>
          <p:cNvSpPr>
            <a:spLocks noGrp="1"/>
          </p:cNvSpPr>
          <p:nvPr>
            <p:ph type="body" sz="quarter" idx="1"/>
          </p:nvPr>
        </p:nvSpPr>
        <p:spPr>
          <a:xfrm>
            <a:off x="1" y="3886200"/>
            <a:ext cx="12300154" cy="2971800"/>
          </a:xfrm>
        </p:spPr>
        <p:txBody>
          <a:bodyPr>
            <a:normAutofit fontScale="92500"/>
          </a:bodyPr>
          <a:lstStyle/>
          <a:p>
            <a:r>
              <a:rPr lang="nl-BE" dirty="0"/>
              <a:t>Hoe gaan we samen het </a:t>
            </a:r>
            <a:r>
              <a:rPr lang="nl-BE" b="1" dirty="0"/>
              <a:t>doel </a:t>
            </a:r>
            <a:r>
              <a:rPr lang="nl-BE" dirty="0"/>
              <a:t>verwezenlijken, onze relatie vorm geven?</a:t>
            </a:r>
          </a:p>
          <a:p>
            <a:r>
              <a:rPr lang="nl-BE" dirty="0"/>
              <a:t>Samen verantwoordelijk, ter verantwoording roepen</a:t>
            </a:r>
          </a:p>
          <a:p>
            <a:r>
              <a:rPr lang="nl-BE" dirty="0"/>
              <a:t>Als professional zet je stappen</a:t>
            </a:r>
          </a:p>
          <a:p>
            <a:r>
              <a:rPr lang="nl-BE" dirty="0"/>
              <a:t>Er zijn grenzen</a:t>
            </a:r>
          </a:p>
          <a:p>
            <a:r>
              <a:rPr lang="nl-BE" dirty="0"/>
              <a:t>Welke strategie passen we toe? (kwinkslag)</a:t>
            </a:r>
          </a:p>
          <a:p>
            <a:endParaRPr lang="nl-BE" dirty="0"/>
          </a:p>
        </p:txBody>
      </p:sp>
    </p:spTree>
    <p:extLst>
      <p:ext uri="{BB962C8B-B14F-4D97-AF65-F5344CB8AC3E}">
        <p14:creationId xmlns:p14="http://schemas.microsoft.com/office/powerpoint/2010/main" val="3186535035"/>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429918-0D6F-1C85-DF38-AA53A4A7F352}"/>
              </a:ext>
            </a:extLst>
          </p:cNvPr>
          <p:cNvSpPr>
            <a:spLocks noGrp="1"/>
          </p:cNvSpPr>
          <p:nvPr>
            <p:ph type="title"/>
          </p:nvPr>
        </p:nvSpPr>
        <p:spPr>
          <a:xfrm>
            <a:off x="-21919432" y="-9490"/>
            <a:ext cx="55069480" cy="6893286"/>
          </a:xfrm>
        </p:spPr>
        <p:txBody>
          <a:bodyPr/>
          <a:lstStyle/>
          <a:p>
            <a:endParaRPr lang="nl-BE" dirty="0"/>
          </a:p>
        </p:txBody>
      </p:sp>
      <p:sp>
        <p:nvSpPr>
          <p:cNvPr id="3" name="Tijdelijke aanduiding voor tekst 2">
            <a:extLst>
              <a:ext uri="{FF2B5EF4-FFF2-40B4-BE49-F238E27FC236}">
                <a16:creationId xmlns:a16="http://schemas.microsoft.com/office/drawing/2014/main" id="{BC403F52-D398-3C96-1A91-56F34F5D417C}"/>
              </a:ext>
            </a:extLst>
          </p:cNvPr>
          <p:cNvSpPr>
            <a:spLocks noGrp="1"/>
          </p:cNvSpPr>
          <p:nvPr>
            <p:ph type="body" sz="quarter" idx="1"/>
          </p:nvPr>
        </p:nvSpPr>
        <p:spPr/>
        <p:txBody>
          <a:bodyPr/>
          <a:lstStyle/>
          <a:p>
            <a:endParaRPr lang="nl-BE"/>
          </a:p>
        </p:txBody>
      </p:sp>
      <p:pic>
        <p:nvPicPr>
          <p:cNvPr id="2050" name="Picture 2" descr="Hoe-ouderbetrokkenheid – Thomas en Charles">
            <a:extLst>
              <a:ext uri="{FF2B5EF4-FFF2-40B4-BE49-F238E27FC236}">
                <a16:creationId xmlns:a16="http://schemas.microsoft.com/office/drawing/2014/main" id="{058F9E49-86D8-25FA-1663-3D17073904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6720"/>
            <a:ext cx="12054840" cy="6324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18497"/>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A8E8B1-5709-B798-7449-EFA289EEB1B5}"/>
              </a:ext>
            </a:extLst>
          </p:cNvPr>
          <p:cNvSpPr>
            <a:spLocks noGrp="1"/>
          </p:cNvSpPr>
          <p:nvPr>
            <p:ph type="title"/>
          </p:nvPr>
        </p:nvSpPr>
        <p:spPr/>
        <p:txBody>
          <a:bodyPr>
            <a:normAutofit fontScale="90000"/>
          </a:bodyPr>
          <a:lstStyle/>
          <a:p>
            <a:r>
              <a:rPr lang="nl-BE" dirty="0"/>
              <a:t>Gaat over individuen, niet over groepen</a:t>
            </a:r>
            <a:br>
              <a:rPr lang="nl-BE" dirty="0"/>
            </a:br>
            <a:r>
              <a:rPr lang="nl-BE" dirty="0"/>
              <a:t>het gaat over waarden</a:t>
            </a:r>
          </a:p>
        </p:txBody>
      </p:sp>
      <p:sp>
        <p:nvSpPr>
          <p:cNvPr id="3" name="Tijdelijke aanduiding voor tekst 2">
            <a:extLst>
              <a:ext uri="{FF2B5EF4-FFF2-40B4-BE49-F238E27FC236}">
                <a16:creationId xmlns:a16="http://schemas.microsoft.com/office/drawing/2014/main" id="{F102C3C8-2B96-47E9-3EB1-C575D3ED78D0}"/>
              </a:ext>
            </a:extLst>
          </p:cNvPr>
          <p:cNvSpPr>
            <a:spLocks noGrp="1"/>
          </p:cNvSpPr>
          <p:nvPr>
            <p:ph type="body" sz="quarter" idx="1"/>
          </p:nvPr>
        </p:nvSpPr>
        <p:spPr>
          <a:xfrm>
            <a:off x="-176982" y="3886199"/>
            <a:ext cx="12368981" cy="2780071"/>
          </a:xfrm>
        </p:spPr>
        <p:txBody>
          <a:bodyPr>
            <a:normAutofit/>
          </a:bodyPr>
          <a:lstStyle/>
          <a:p>
            <a:endParaRPr lang="nl-BE" dirty="0"/>
          </a:p>
          <a:p>
            <a:r>
              <a:rPr lang="nl-BE" dirty="0"/>
              <a:t>Diversiteit is een waarde: hoe doe ik recht aan verschil en voorkom ik uitsluiting?</a:t>
            </a:r>
          </a:p>
          <a:p>
            <a:r>
              <a:rPr lang="nl-BE" dirty="0"/>
              <a:t>We zijn allemaal mensen, we hebben allemaal dezelfde basisbehoeftes (brein)</a:t>
            </a:r>
          </a:p>
        </p:txBody>
      </p:sp>
    </p:spTree>
    <p:extLst>
      <p:ext uri="{BB962C8B-B14F-4D97-AF65-F5344CB8AC3E}">
        <p14:creationId xmlns:p14="http://schemas.microsoft.com/office/powerpoint/2010/main" val="1977696012"/>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1CAA44-54F8-9D2E-3B69-F881140D2D65}"/>
              </a:ext>
            </a:extLst>
          </p:cNvPr>
          <p:cNvSpPr>
            <a:spLocks noGrp="1"/>
          </p:cNvSpPr>
          <p:nvPr>
            <p:ph type="title"/>
          </p:nvPr>
        </p:nvSpPr>
        <p:spPr>
          <a:xfrm>
            <a:off x="1" y="722671"/>
            <a:ext cx="12192000" cy="2877779"/>
          </a:xfrm>
        </p:spPr>
        <p:txBody>
          <a:bodyPr/>
          <a:lstStyle/>
          <a:p>
            <a:r>
              <a:rPr lang="nl-BE" dirty="0"/>
              <a:t>Iedereen gelijk voor de wet? Eenheidsworst?</a:t>
            </a:r>
          </a:p>
        </p:txBody>
      </p:sp>
      <p:sp>
        <p:nvSpPr>
          <p:cNvPr id="3" name="Tijdelijke aanduiding voor tekst 2">
            <a:extLst>
              <a:ext uri="{FF2B5EF4-FFF2-40B4-BE49-F238E27FC236}">
                <a16:creationId xmlns:a16="http://schemas.microsoft.com/office/drawing/2014/main" id="{980A372F-A009-C88C-81CC-7F8B369695B9}"/>
              </a:ext>
            </a:extLst>
          </p:cNvPr>
          <p:cNvSpPr>
            <a:spLocks noGrp="1"/>
          </p:cNvSpPr>
          <p:nvPr>
            <p:ph type="body" sz="quarter" idx="1"/>
          </p:nvPr>
        </p:nvSpPr>
        <p:spPr/>
        <p:txBody>
          <a:bodyPr/>
          <a:lstStyle/>
          <a:p>
            <a:endParaRPr lang="nl-BE" dirty="0"/>
          </a:p>
        </p:txBody>
      </p:sp>
      <p:pic>
        <p:nvPicPr>
          <p:cNvPr id="4" name="Afbeelding 3">
            <a:extLst>
              <a:ext uri="{FF2B5EF4-FFF2-40B4-BE49-F238E27FC236}">
                <a16:creationId xmlns:a16="http://schemas.microsoft.com/office/drawing/2014/main" id="{FBB01678-BFC0-8183-E98E-AB967043D216}"/>
              </a:ext>
            </a:extLst>
          </p:cNvPr>
          <p:cNvPicPr>
            <a:picLocks noChangeAspect="1"/>
          </p:cNvPicPr>
          <p:nvPr/>
        </p:nvPicPr>
        <p:blipFill>
          <a:blip r:embed="rId2"/>
          <a:stretch>
            <a:fillRect/>
          </a:stretch>
        </p:blipFill>
        <p:spPr>
          <a:xfrm>
            <a:off x="1342102" y="3886199"/>
            <a:ext cx="9468465" cy="2691582"/>
          </a:xfrm>
          <a:prstGeom prst="rect">
            <a:avLst/>
          </a:prstGeom>
        </p:spPr>
      </p:pic>
    </p:spTree>
    <p:extLst>
      <p:ext uri="{BB962C8B-B14F-4D97-AF65-F5344CB8AC3E}">
        <p14:creationId xmlns:p14="http://schemas.microsoft.com/office/powerpoint/2010/main" val="293853111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B44736-A4D9-C4C1-71C2-AEA1F2F4CEE4}"/>
              </a:ext>
            </a:extLst>
          </p:cNvPr>
          <p:cNvSpPr>
            <a:spLocks noGrp="1"/>
          </p:cNvSpPr>
          <p:nvPr>
            <p:ph type="title"/>
          </p:nvPr>
        </p:nvSpPr>
        <p:spPr>
          <a:xfrm>
            <a:off x="1" y="1002891"/>
            <a:ext cx="12192000" cy="1664110"/>
          </a:xfrm>
        </p:spPr>
        <p:txBody>
          <a:bodyPr>
            <a:normAutofit/>
          </a:bodyPr>
          <a:lstStyle/>
          <a:p>
            <a:pPr algn="l"/>
            <a:r>
              <a:rPr lang="nl-BE" dirty="0"/>
              <a:t>1. Begripsverheldering</a:t>
            </a:r>
          </a:p>
        </p:txBody>
      </p:sp>
      <p:sp>
        <p:nvSpPr>
          <p:cNvPr id="3" name="Tijdelijke aanduiding voor tekst 2">
            <a:extLst>
              <a:ext uri="{FF2B5EF4-FFF2-40B4-BE49-F238E27FC236}">
                <a16:creationId xmlns:a16="http://schemas.microsoft.com/office/drawing/2014/main" id="{1B32A20F-8723-4300-9DB9-E6C76EBC621A}"/>
              </a:ext>
            </a:extLst>
          </p:cNvPr>
          <p:cNvSpPr>
            <a:spLocks noGrp="1"/>
          </p:cNvSpPr>
          <p:nvPr>
            <p:ph type="body" sz="quarter" idx="1"/>
          </p:nvPr>
        </p:nvSpPr>
        <p:spPr>
          <a:xfrm>
            <a:off x="2895600" y="3886199"/>
            <a:ext cx="6400800" cy="2647335"/>
          </a:xfrm>
        </p:spPr>
        <p:txBody>
          <a:bodyPr>
            <a:normAutofit/>
          </a:bodyPr>
          <a:lstStyle/>
          <a:p>
            <a:r>
              <a:rPr lang="nl-BE" sz="5400" b="1" dirty="0"/>
              <a:t>DIVERSITEIT?</a:t>
            </a:r>
          </a:p>
        </p:txBody>
      </p:sp>
    </p:spTree>
    <p:extLst>
      <p:ext uri="{BB962C8B-B14F-4D97-AF65-F5344CB8AC3E}">
        <p14:creationId xmlns:p14="http://schemas.microsoft.com/office/powerpoint/2010/main" val="2466177152"/>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4C5B19-937B-D740-F419-A199D3182B58}"/>
              </a:ext>
            </a:extLst>
          </p:cNvPr>
          <p:cNvSpPr>
            <a:spLocks noGrp="1"/>
          </p:cNvSpPr>
          <p:nvPr>
            <p:ph type="title"/>
          </p:nvPr>
        </p:nvSpPr>
        <p:spPr/>
        <p:txBody>
          <a:bodyPr/>
          <a:lstStyle/>
          <a:p>
            <a:endParaRPr lang="nl-BE" dirty="0"/>
          </a:p>
        </p:txBody>
      </p:sp>
      <p:sp>
        <p:nvSpPr>
          <p:cNvPr id="3" name="Tijdelijke aanduiding voor tekst 2">
            <a:extLst>
              <a:ext uri="{FF2B5EF4-FFF2-40B4-BE49-F238E27FC236}">
                <a16:creationId xmlns:a16="http://schemas.microsoft.com/office/drawing/2014/main" id="{3FB8F657-A0D0-1D09-8CD4-4CF108C479B9}"/>
              </a:ext>
            </a:extLst>
          </p:cNvPr>
          <p:cNvSpPr>
            <a:spLocks noGrp="1"/>
          </p:cNvSpPr>
          <p:nvPr>
            <p:ph type="body" sz="quarter" idx="1"/>
          </p:nvPr>
        </p:nvSpPr>
        <p:spPr/>
        <p:txBody>
          <a:bodyPr/>
          <a:lstStyle/>
          <a:p>
            <a:endParaRPr lang="nl-BE"/>
          </a:p>
        </p:txBody>
      </p:sp>
      <p:pic>
        <p:nvPicPr>
          <p:cNvPr id="5" name="Afbeelding 4">
            <a:extLst>
              <a:ext uri="{FF2B5EF4-FFF2-40B4-BE49-F238E27FC236}">
                <a16:creationId xmlns:a16="http://schemas.microsoft.com/office/drawing/2014/main" id="{CE565AB0-DC29-8D9D-1154-15FC3415F8A1}"/>
              </a:ext>
            </a:extLst>
          </p:cNvPr>
          <p:cNvPicPr>
            <a:picLocks noChangeAspect="1"/>
          </p:cNvPicPr>
          <p:nvPr/>
        </p:nvPicPr>
        <p:blipFill>
          <a:blip r:embed="rId2"/>
          <a:stretch>
            <a:fillRect/>
          </a:stretch>
        </p:blipFill>
        <p:spPr>
          <a:xfrm>
            <a:off x="0" y="235974"/>
            <a:ext cx="12192000" cy="6622025"/>
          </a:xfrm>
          <a:prstGeom prst="rect">
            <a:avLst/>
          </a:prstGeom>
        </p:spPr>
      </p:pic>
    </p:spTree>
    <p:extLst>
      <p:ext uri="{BB962C8B-B14F-4D97-AF65-F5344CB8AC3E}">
        <p14:creationId xmlns:p14="http://schemas.microsoft.com/office/powerpoint/2010/main" val="1067557698"/>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720BF5-87F6-4B6F-3215-6567798C4276}"/>
              </a:ext>
            </a:extLst>
          </p:cNvPr>
          <p:cNvSpPr>
            <a:spLocks noGrp="1"/>
          </p:cNvSpPr>
          <p:nvPr>
            <p:ph type="title"/>
          </p:nvPr>
        </p:nvSpPr>
        <p:spPr/>
        <p:txBody>
          <a:bodyPr/>
          <a:lstStyle/>
          <a:p>
            <a:r>
              <a:rPr lang="nl-BE" dirty="0"/>
              <a:t>Diversiteit is een feit</a:t>
            </a:r>
            <a:br>
              <a:rPr lang="nl-BE" dirty="0"/>
            </a:br>
            <a:r>
              <a:rPr lang="nl-BE" dirty="0"/>
              <a:t>Inclusie is een keuze</a:t>
            </a:r>
          </a:p>
        </p:txBody>
      </p:sp>
      <p:sp>
        <p:nvSpPr>
          <p:cNvPr id="3" name="Tijdelijke aanduiding voor tekst 2">
            <a:extLst>
              <a:ext uri="{FF2B5EF4-FFF2-40B4-BE49-F238E27FC236}">
                <a16:creationId xmlns:a16="http://schemas.microsoft.com/office/drawing/2014/main" id="{4A2438E7-9CC8-C4CE-BE4B-76C36276A923}"/>
              </a:ext>
            </a:extLst>
          </p:cNvPr>
          <p:cNvSpPr>
            <a:spLocks noGrp="1"/>
          </p:cNvSpPr>
          <p:nvPr>
            <p:ph type="body" sz="quarter" idx="1"/>
          </p:nvPr>
        </p:nvSpPr>
        <p:spPr/>
        <p:txBody>
          <a:bodyPr/>
          <a:lstStyle/>
          <a:p>
            <a:r>
              <a:rPr lang="nl-BE" b="1" dirty="0">
                <a:solidFill>
                  <a:srgbClr val="FF0000"/>
                </a:solidFill>
              </a:rPr>
              <a:t>Verbinden is de noodzaak</a:t>
            </a:r>
          </a:p>
        </p:txBody>
      </p:sp>
    </p:spTree>
    <p:extLst>
      <p:ext uri="{BB962C8B-B14F-4D97-AF65-F5344CB8AC3E}">
        <p14:creationId xmlns:p14="http://schemas.microsoft.com/office/powerpoint/2010/main" val="1578532588"/>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224E-A91B-AFAD-EFD4-9AE44B39BA27}"/>
              </a:ext>
            </a:extLst>
          </p:cNvPr>
          <p:cNvSpPr>
            <a:spLocks noGrp="1"/>
          </p:cNvSpPr>
          <p:nvPr>
            <p:ph type="title"/>
          </p:nvPr>
        </p:nvSpPr>
        <p:spPr/>
        <p:txBody>
          <a:bodyPr/>
          <a:lstStyle/>
          <a:p>
            <a:endParaRPr lang="nl-BE" dirty="0"/>
          </a:p>
        </p:txBody>
      </p:sp>
      <p:sp>
        <p:nvSpPr>
          <p:cNvPr id="3" name="Tijdelijke aanduiding voor tekst 2">
            <a:extLst>
              <a:ext uri="{FF2B5EF4-FFF2-40B4-BE49-F238E27FC236}">
                <a16:creationId xmlns:a16="http://schemas.microsoft.com/office/drawing/2014/main" id="{780643BF-463C-FC5C-77A6-BB97A7776477}"/>
              </a:ext>
            </a:extLst>
          </p:cNvPr>
          <p:cNvSpPr>
            <a:spLocks noGrp="1"/>
          </p:cNvSpPr>
          <p:nvPr>
            <p:ph type="body" sz="quarter" idx="1"/>
          </p:nvPr>
        </p:nvSpPr>
        <p:spPr/>
        <p:txBody>
          <a:bodyPr/>
          <a:lstStyle/>
          <a:p>
            <a:endParaRPr lang="nl-BE"/>
          </a:p>
        </p:txBody>
      </p:sp>
      <p:pic>
        <p:nvPicPr>
          <p:cNvPr id="5" name="Afbeelding 4">
            <a:extLst>
              <a:ext uri="{FF2B5EF4-FFF2-40B4-BE49-F238E27FC236}">
                <a16:creationId xmlns:a16="http://schemas.microsoft.com/office/drawing/2014/main" id="{1FCAFB56-1243-1656-2056-EE98D13E405E}"/>
              </a:ext>
            </a:extLst>
          </p:cNvPr>
          <p:cNvPicPr>
            <a:picLocks noChangeAspect="1"/>
          </p:cNvPicPr>
          <p:nvPr/>
        </p:nvPicPr>
        <p:blipFill>
          <a:blip r:embed="rId2"/>
          <a:stretch>
            <a:fillRect/>
          </a:stretch>
        </p:blipFill>
        <p:spPr>
          <a:xfrm>
            <a:off x="0" y="324465"/>
            <a:ext cx="12191999" cy="6356554"/>
          </a:xfrm>
          <a:prstGeom prst="rect">
            <a:avLst/>
          </a:prstGeom>
        </p:spPr>
      </p:pic>
    </p:spTree>
    <p:extLst>
      <p:ext uri="{BB962C8B-B14F-4D97-AF65-F5344CB8AC3E}">
        <p14:creationId xmlns:p14="http://schemas.microsoft.com/office/powerpoint/2010/main" val="3910964809"/>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7E9F4F-99FA-81EF-B2ED-194970E9781A}"/>
              </a:ext>
            </a:extLst>
          </p:cNvPr>
          <p:cNvSpPr>
            <a:spLocks noGrp="1"/>
          </p:cNvSpPr>
          <p:nvPr>
            <p:ph type="title"/>
          </p:nvPr>
        </p:nvSpPr>
        <p:spPr/>
        <p:txBody>
          <a:bodyPr/>
          <a:lstStyle/>
          <a:p>
            <a:r>
              <a:rPr lang="nl-BE" dirty="0"/>
              <a:t>Dubbele opdracht</a:t>
            </a:r>
          </a:p>
        </p:txBody>
      </p:sp>
      <p:sp>
        <p:nvSpPr>
          <p:cNvPr id="3" name="Tijdelijke aanduiding voor tekst 2">
            <a:extLst>
              <a:ext uri="{FF2B5EF4-FFF2-40B4-BE49-F238E27FC236}">
                <a16:creationId xmlns:a16="http://schemas.microsoft.com/office/drawing/2014/main" id="{B0FADD9F-513D-CCEE-9DEE-31DE396064F0}"/>
              </a:ext>
            </a:extLst>
          </p:cNvPr>
          <p:cNvSpPr>
            <a:spLocks noGrp="1"/>
          </p:cNvSpPr>
          <p:nvPr>
            <p:ph type="body" sz="quarter" idx="1"/>
          </p:nvPr>
        </p:nvSpPr>
        <p:spPr/>
        <p:txBody>
          <a:bodyPr/>
          <a:lstStyle/>
          <a:p>
            <a:endParaRPr lang="nl-BE"/>
          </a:p>
        </p:txBody>
      </p:sp>
    </p:spTree>
    <p:extLst>
      <p:ext uri="{BB962C8B-B14F-4D97-AF65-F5344CB8AC3E}">
        <p14:creationId xmlns:p14="http://schemas.microsoft.com/office/powerpoint/2010/main" val="1447893415"/>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BFAEE8-00D6-0B8C-6A08-B263C9FCD41A}"/>
              </a:ext>
            </a:extLst>
          </p:cNvPr>
          <p:cNvSpPr>
            <a:spLocks noGrp="1"/>
          </p:cNvSpPr>
          <p:nvPr>
            <p:ph type="title"/>
          </p:nvPr>
        </p:nvSpPr>
        <p:spPr/>
        <p:txBody>
          <a:bodyPr/>
          <a:lstStyle/>
          <a:p>
            <a:r>
              <a:rPr lang="nl-BE" dirty="0"/>
              <a:t>6. Op weg naar de organisatie</a:t>
            </a:r>
          </a:p>
        </p:txBody>
      </p:sp>
      <p:sp>
        <p:nvSpPr>
          <p:cNvPr id="3" name="Tijdelijke aanduiding voor tekst 2">
            <a:extLst>
              <a:ext uri="{FF2B5EF4-FFF2-40B4-BE49-F238E27FC236}">
                <a16:creationId xmlns:a16="http://schemas.microsoft.com/office/drawing/2014/main" id="{2EEBF288-AF71-6027-23BE-DBC0F07BBA5E}"/>
              </a:ext>
            </a:extLst>
          </p:cNvPr>
          <p:cNvSpPr>
            <a:spLocks noGrp="1"/>
          </p:cNvSpPr>
          <p:nvPr>
            <p:ph type="body" sz="quarter" idx="1"/>
          </p:nvPr>
        </p:nvSpPr>
        <p:spPr/>
        <p:txBody>
          <a:bodyPr/>
          <a:lstStyle/>
          <a:p>
            <a:r>
              <a:rPr lang="nl-BE" dirty="0"/>
              <a:t>Even pauze</a:t>
            </a:r>
          </a:p>
          <a:p>
            <a:endParaRPr lang="nl-BE" dirty="0"/>
          </a:p>
          <a:p>
            <a:endParaRPr lang="nl-BE" dirty="0"/>
          </a:p>
        </p:txBody>
      </p:sp>
    </p:spTree>
    <p:extLst>
      <p:ext uri="{BB962C8B-B14F-4D97-AF65-F5344CB8AC3E}">
        <p14:creationId xmlns:p14="http://schemas.microsoft.com/office/powerpoint/2010/main" val="2158089561"/>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D4B66F-EC14-2D11-649F-AC6DB8426A70}"/>
              </a:ext>
            </a:extLst>
          </p:cNvPr>
          <p:cNvSpPr>
            <a:spLocks noGrp="1"/>
          </p:cNvSpPr>
          <p:nvPr>
            <p:ph type="title"/>
          </p:nvPr>
        </p:nvSpPr>
        <p:spPr>
          <a:xfrm>
            <a:off x="0" y="667657"/>
            <a:ext cx="6516914" cy="1683657"/>
          </a:xfrm>
        </p:spPr>
        <p:txBody>
          <a:bodyPr>
            <a:normAutofit/>
          </a:bodyPr>
          <a:lstStyle/>
          <a:p>
            <a:r>
              <a:rPr lang="nl-BE" dirty="0"/>
              <a:t>Concreet veranderen</a:t>
            </a:r>
          </a:p>
        </p:txBody>
      </p:sp>
      <p:sp>
        <p:nvSpPr>
          <p:cNvPr id="3" name="Tijdelijke aanduiding voor tekst 2">
            <a:extLst>
              <a:ext uri="{FF2B5EF4-FFF2-40B4-BE49-F238E27FC236}">
                <a16:creationId xmlns:a16="http://schemas.microsoft.com/office/drawing/2014/main" id="{5CBAB5EF-8D7F-A30D-CD65-1CB0BFB7C63A}"/>
              </a:ext>
            </a:extLst>
          </p:cNvPr>
          <p:cNvSpPr>
            <a:spLocks noGrp="1"/>
          </p:cNvSpPr>
          <p:nvPr>
            <p:ph type="body" sz="quarter" idx="1"/>
          </p:nvPr>
        </p:nvSpPr>
        <p:spPr>
          <a:xfrm>
            <a:off x="1" y="3944256"/>
            <a:ext cx="12293600" cy="3037115"/>
          </a:xfrm>
        </p:spPr>
        <p:txBody>
          <a:bodyPr>
            <a:normAutofit fontScale="85000" lnSpcReduction="20000"/>
          </a:bodyPr>
          <a:lstStyle/>
          <a:p>
            <a:pPr algn="l"/>
            <a:r>
              <a:rPr lang="nl-BE" sz="3200" b="1" dirty="0">
                <a:solidFill>
                  <a:schemeClr val="tx1"/>
                </a:solidFill>
              </a:rPr>
              <a:t>WHY?</a:t>
            </a:r>
            <a:br>
              <a:rPr lang="nl-BE" sz="3200" b="1" dirty="0">
                <a:solidFill>
                  <a:schemeClr val="tx1"/>
                </a:solidFill>
              </a:rPr>
            </a:br>
            <a:r>
              <a:rPr lang="nl-BE" sz="3200" b="1" dirty="0">
                <a:solidFill>
                  <a:schemeClr val="tx1"/>
                </a:solidFill>
              </a:rPr>
              <a:t>How?</a:t>
            </a:r>
            <a:br>
              <a:rPr lang="nl-BE" sz="3200" b="1" dirty="0">
                <a:solidFill>
                  <a:schemeClr val="tx1"/>
                </a:solidFill>
              </a:rPr>
            </a:br>
            <a:r>
              <a:rPr lang="nl-BE" sz="3200" b="1" dirty="0" err="1">
                <a:solidFill>
                  <a:schemeClr val="tx1"/>
                </a:solidFill>
              </a:rPr>
              <a:t>What</a:t>
            </a:r>
            <a:r>
              <a:rPr lang="nl-BE" sz="3200" b="1" dirty="0">
                <a:solidFill>
                  <a:schemeClr val="tx1"/>
                </a:solidFill>
              </a:rPr>
              <a:t>?</a:t>
            </a:r>
            <a:br>
              <a:rPr lang="nl-BE" sz="3200" b="1" dirty="0">
                <a:solidFill>
                  <a:schemeClr val="tx1"/>
                </a:solidFill>
              </a:rPr>
            </a:br>
            <a:endParaRPr lang="nl-BE" sz="3200" b="1" dirty="0">
              <a:solidFill>
                <a:schemeClr val="tx1"/>
              </a:solidFill>
            </a:endParaRPr>
          </a:p>
          <a:p>
            <a:pPr algn="l"/>
            <a:r>
              <a:rPr lang="nl-BE" sz="3200" b="1" dirty="0">
                <a:solidFill>
                  <a:schemeClr val="tx1"/>
                </a:solidFill>
              </a:rPr>
              <a:t>Simon </a:t>
            </a:r>
            <a:r>
              <a:rPr lang="nl-BE" sz="3200" b="1" dirty="0" err="1">
                <a:solidFill>
                  <a:schemeClr val="tx1"/>
                </a:solidFill>
              </a:rPr>
              <a:t>Cinek</a:t>
            </a:r>
            <a:r>
              <a:rPr lang="nl-BE" sz="3200" b="1" dirty="0">
                <a:solidFill>
                  <a:schemeClr val="tx1"/>
                </a:solidFill>
              </a:rPr>
              <a:t>: golden </a:t>
            </a:r>
            <a:r>
              <a:rPr lang="nl-BE" sz="3200" b="1" dirty="0" err="1">
                <a:solidFill>
                  <a:schemeClr val="tx1"/>
                </a:solidFill>
              </a:rPr>
              <a:t>circle</a:t>
            </a:r>
            <a:r>
              <a:rPr lang="nl-BE" sz="3200" b="1" dirty="0">
                <a:solidFill>
                  <a:schemeClr val="tx1"/>
                </a:solidFill>
              </a:rPr>
              <a:t> (volgorde van communiceren, aansluitend op het limbisch brein)</a:t>
            </a:r>
            <a:br>
              <a:rPr lang="nl-BE" sz="3200" b="1" dirty="0">
                <a:solidFill>
                  <a:schemeClr val="tx1"/>
                </a:solidFill>
              </a:rPr>
            </a:br>
            <a:br>
              <a:rPr lang="nl-BE" sz="3200" b="1" dirty="0">
                <a:solidFill>
                  <a:schemeClr val="tx1"/>
                </a:solidFill>
              </a:rPr>
            </a:br>
            <a:r>
              <a:rPr lang="nl-BE" sz="1800" dirty="0">
                <a:solidFill>
                  <a:schemeClr val="tx1"/>
                </a:solidFill>
                <a:hlinkClick r:id="rId2">
                  <a:extLst>
                    <a:ext uri="{A12FA001-AC4F-418D-AE19-62706E023703}">
                      <ahyp:hlinkClr xmlns:ahyp="http://schemas.microsoft.com/office/drawing/2018/hyperlinkcolor" val="tx"/>
                    </a:ext>
                  </a:extLst>
                </a:hlinkClick>
              </a:rPr>
              <a:t>https://www.youtube.com/watch?v=XNqKZybIdv4</a:t>
            </a:r>
            <a:br>
              <a:rPr lang="nl-BE" sz="1800" dirty="0">
                <a:solidFill>
                  <a:schemeClr val="tx1"/>
                </a:solidFill>
              </a:rPr>
            </a:br>
            <a:endParaRPr lang="nl-BE" dirty="0">
              <a:solidFill>
                <a:schemeClr val="tx1"/>
              </a:solidFill>
            </a:endParaRPr>
          </a:p>
        </p:txBody>
      </p:sp>
      <p:pic>
        <p:nvPicPr>
          <p:cNvPr id="4" name="Google Shape;222;p13" descr="Afbeeldingsresultaat voor afbeelding van 'veranderen'">
            <a:extLst>
              <a:ext uri="{FF2B5EF4-FFF2-40B4-BE49-F238E27FC236}">
                <a16:creationId xmlns:a16="http://schemas.microsoft.com/office/drawing/2014/main" id="{197A8B4C-1511-7BF3-F7A1-3702FC337144}"/>
              </a:ext>
            </a:extLst>
          </p:cNvPr>
          <p:cNvPicPr preferRelativeResize="0"/>
          <p:nvPr/>
        </p:nvPicPr>
        <p:blipFill rotWithShape="1">
          <a:blip r:embed="rId3"/>
          <a:srcRect t="4869" b="25946"/>
          <a:stretch/>
        </p:blipFill>
        <p:spPr>
          <a:xfrm>
            <a:off x="6104668" y="273459"/>
            <a:ext cx="6087332" cy="4233228"/>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p:spPr>
      </p:pic>
    </p:spTree>
    <p:extLst>
      <p:ext uri="{BB962C8B-B14F-4D97-AF65-F5344CB8AC3E}">
        <p14:creationId xmlns:p14="http://schemas.microsoft.com/office/powerpoint/2010/main" val="1512025122"/>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0C07CA-A82A-6B29-A575-7EFBF3BFF3B5}"/>
              </a:ext>
            </a:extLst>
          </p:cNvPr>
          <p:cNvSpPr>
            <a:spLocks noGrp="1"/>
          </p:cNvSpPr>
          <p:nvPr>
            <p:ph type="title"/>
          </p:nvPr>
        </p:nvSpPr>
        <p:spPr/>
        <p:txBody>
          <a:bodyPr/>
          <a:lstStyle/>
          <a:p>
            <a:endParaRPr lang="nl-BE"/>
          </a:p>
        </p:txBody>
      </p:sp>
      <p:sp>
        <p:nvSpPr>
          <p:cNvPr id="3" name="Tijdelijke aanduiding voor tekst 2">
            <a:extLst>
              <a:ext uri="{FF2B5EF4-FFF2-40B4-BE49-F238E27FC236}">
                <a16:creationId xmlns:a16="http://schemas.microsoft.com/office/drawing/2014/main" id="{BD9F1380-59C0-A0F8-BA1A-F66B11E79061}"/>
              </a:ext>
            </a:extLst>
          </p:cNvPr>
          <p:cNvSpPr>
            <a:spLocks noGrp="1"/>
          </p:cNvSpPr>
          <p:nvPr>
            <p:ph type="body" sz="quarter" idx="1"/>
          </p:nvPr>
        </p:nvSpPr>
        <p:spPr/>
        <p:txBody>
          <a:bodyPr/>
          <a:lstStyle/>
          <a:p>
            <a:endParaRPr lang="nl-BE" dirty="0"/>
          </a:p>
        </p:txBody>
      </p:sp>
      <p:pic>
        <p:nvPicPr>
          <p:cNvPr id="4" name="Picture 2">
            <a:extLst>
              <a:ext uri="{FF2B5EF4-FFF2-40B4-BE49-F238E27FC236}">
                <a16:creationId xmlns:a16="http://schemas.microsoft.com/office/drawing/2014/main" id="{46A34492-214B-C46E-6FA8-BB72B3458F7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3143" y="1219200"/>
            <a:ext cx="10914743" cy="5312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688411"/>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EA97BF-E3E3-8EBD-CEDE-2A2002C50BF2}"/>
              </a:ext>
            </a:extLst>
          </p:cNvPr>
          <p:cNvSpPr>
            <a:spLocks noGrp="1"/>
          </p:cNvSpPr>
          <p:nvPr>
            <p:ph type="title"/>
          </p:nvPr>
        </p:nvSpPr>
        <p:spPr/>
        <p:txBody>
          <a:bodyPr/>
          <a:lstStyle/>
          <a:p>
            <a:endParaRPr lang="nl-BE" dirty="0"/>
          </a:p>
        </p:txBody>
      </p:sp>
      <p:sp>
        <p:nvSpPr>
          <p:cNvPr id="3" name="Tijdelijke aanduiding voor tekst 2">
            <a:extLst>
              <a:ext uri="{FF2B5EF4-FFF2-40B4-BE49-F238E27FC236}">
                <a16:creationId xmlns:a16="http://schemas.microsoft.com/office/drawing/2014/main" id="{E4B79AC6-05E0-ACE9-39DF-5797454231EC}"/>
              </a:ext>
            </a:extLst>
          </p:cNvPr>
          <p:cNvSpPr>
            <a:spLocks noGrp="1"/>
          </p:cNvSpPr>
          <p:nvPr>
            <p:ph type="body" sz="quarter" idx="1"/>
          </p:nvPr>
        </p:nvSpPr>
        <p:spPr/>
        <p:txBody>
          <a:bodyPr/>
          <a:lstStyle/>
          <a:p>
            <a:endParaRPr lang="nl-BE"/>
          </a:p>
        </p:txBody>
      </p:sp>
      <p:pic>
        <p:nvPicPr>
          <p:cNvPr id="9" name="Afbeelding 8">
            <a:extLst>
              <a:ext uri="{FF2B5EF4-FFF2-40B4-BE49-F238E27FC236}">
                <a16:creationId xmlns:a16="http://schemas.microsoft.com/office/drawing/2014/main" id="{B5F5EDD4-CEB5-DD5E-1B87-B4D5F2EBADC9}"/>
              </a:ext>
            </a:extLst>
          </p:cNvPr>
          <p:cNvPicPr>
            <a:picLocks noChangeAspect="1"/>
          </p:cNvPicPr>
          <p:nvPr/>
        </p:nvPicPr>
        <p:blipFill>
          <a:blip r:embed="rId2"/>
          <a:stretch>
            <a:fillRect/>
          </a:stretch>
        </p:blipFill>
        <p:spPr>
          <a:xfrm rot="16200000">
            <a:off x="2549013" y="-2784987"/>
            <a:ext cx="7093974" cy="12192000"/>
          </a:xfrm>
          <a:prstGeom prst="rect">
            <a:avLst/>
          </a:prstGeom>
        </p:spPr>
      </p:pic>
    </p:spTree>
    <p:extLst>
      <p:ext uri="{BB962C8B-B14F-4D97-AF65-F5344CB8AC3E}">
        <p14:creationId xmlns:p14="http://schemas.microsoft.com/office/powerpoint/2010/main" val="3221462269"/>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5176AB-2172-3767-3250-FA5309BFC172}"/>
              </a:ext>
            </a:extLst>
          </p:cNvPr>
          <p:cNvSpPr>
            <a:spLocks noGrp="1"/>
          </p:cNvSpPr>
          <p:nvPr>
            <p:ph type="title"/>
          </p:nvPr>
        </p:nvSpPr>
        <p:spPr>
          <a:xfrm>
            <a:off x="0" y="2130425"/>
            <a:ext cx="6374920" cy="1470025"/>
          </a:xfrm>
        </p:spPr>
        <p:txBody>
          <a:bodyPr/>
          <a:lstStyle/>
          <a:p>
            <a:r>
              <a:rPr lang="nl-BE" dirty="0"/>
              <a:t>A. Start: </a:t>
            </a:r>
            <a:r>
              <a:rPr lang="nl-BE" dirty="0" err="1"/>
              <a:t>Why</a:t>
            </a:r>
            <a:r>
              <a:rPr lang="nl-BE" dirty="0"/>
              <a:t> en visie</a:t>
            </a:r>
          </a:p>
        </p:txBody>
      </p:sp>
      <p:sp>
        <p:nvSpPr>
          <p:cNvPr id="3" name="Tijdelijke aanduiding voor tekst 2">
            <a:extLst>
              <a:ext uri="{FF2B5EF4-FFF2-40B4-BE49-F238E27FC236}">
                <a16:creationId xmlns:a16="http://schemas.microsoft.com/office/drawing/2014/main" id="{F32ED639-C63A-30B0-2BA5-2CA7D8AC79B5}"/>
              </a:ext>
            </a:extLst>
          </p:cNvPr>
          <p:cNvSpPr>
            <a:spLocks noGrp="1"/>
          </p:cNvSpPr>
          <p:nvPr>
            <p:ph type="body" sz="quarter" idx="1"/>
          </p:nvPr>
        </p:nvSpPr>
        <p:spPr>
          <a:xfrm>
            <a:off x="1" y="3600451"/>
            <a:ext cx="7079226" cy="3257550"/>
          </a:xfrm>
        </p:spPr>
        <p:txBody>
          <a:bodyPr>
            <a:normAutofit lnSpcReduction="10000"/>
          </a:bodyPr>
          <a:lstStyle/>
          <a:p>
            <a:pPr algn="l"/>
            <a:endParaRPr lang="nl-BE" dirty="0"/>
          </a:p>
          <a:p>
            <a:pPr algn="l"/>
            <a:r>
              <a:rPr lang="nl-BE" dirty="0"/>
              <a:t>Urgentie vestigen (ratio)</a:t>
            </a:r>
          </a:p>
          <a:p>
            <a:pPr algn="l"/>
            <a:r>
              <a:rPr lang="nl-BE" dirty="0"/>
              <a:t>Belang? (dichter bij) Voordeel erbij te halen? Impact, gevolgen…sluis</a:t>
            </a:r>
          </a:p>
          <a:p>
            <a:pPr algn="l"/>
            <a:r>
              <a:rPr lang="nl-BE" dirty="0"/>
              <a:t>Gemeenschappelijk doel: verbinden</a:t>
            </a:r>
          </a:p>
          <a:p>
            <a:pPr algn="l"/>
            <a:r>
              <a:rPr lang="nl-BE" dirty="0"/>
              <a:t>	</a:t>
            </a:r>
          </a:p>
          <a:p>
            <a:pPr algn="l"/>
            <a:endParaRPr lang="nl-BE" dirty="0"/>
          </a:p>
        </p:txBody>
      </p:sp>
      <p:pic>
        <p:nvPicPr>
          <p:cNvPr id="4" name="Afbeelding 3">
            <a:extLst>
              <a:ext uri="{FF2B5EF4-FFF2-40B4-BE49-F238E27FC236}">
                <a16:creationId xmlns:a16="http://schemas.microsoft.com/office/drawing/2014/main" id="{C09A29C5-69EA-7607-8C65-7619CA4EBEF8}"/>
              </a:ext>
            </a:extLst>
          </p:cNvPr>
          <p:cNvPicPr>
            <a:picLocks noChangeAspect="1"/>
          </p:cNvPicPr>
          <p:nvPr/>
        </p:nvPicPr>
        <p:blipFill rotWithShape="1">
          <a:blip r:embed="rId2"/>
          <a:srcRect l="18028" r="8224" b="3"/>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Tree>
    <p:extLst>
      <p:ext uri="{BB962C8B-B14F-4D97-AF65-F5344CB8AC3E}">
        <p14:creationId xmlns:p14="http://schemas.microsoft.com/office/powerpoint/2010/main" val="1834322805"/>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46A8EF-A292-81BC-33B0-3D8632B8F8A6}"/>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643C7390-8967-217C-491C-852C0C6ABDAB}"/>
              </a:ext>
            </a:extLst>
          </p:cNvPr>
          <p:cNvSpPr>
            <a:spLocks noGrp="1"/>
          </p:cNvSpPr>
          <p:nvPr>
            <p:ph idx="1"/>
          </p:nvPr>
        </p:nvSpPr>
        <p:spPr/>
        <p:txBody>
          <a:bodyPr/>
          <a:lstStyle/>
          <a:p>
            <a:endParaRPr lang="nl-BE"/>
          </a:p>
        </p:txBody>
      </p:sp>
      <p:pic>
        <p:nvPicPr>
          <p:cNvPr id="5" name="Afbeelding 4">
            <a:extLst>
              <a:ext uri="{FF2B5EF4-FFF2-40B4-BE49-F238E27FC236}">
                <a16:creationId xmlns:a16="http://schemas.microsoft.com/office/drawing/2014/main" id="{62F5AC2D-6D66-564B-4C96-1EFC0AA71BF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02637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7F627D-E9E7-2BAC-A6B0-5A153EF7A2D1}"/>
              </a:ext>
            </a:extLst>
          </p:cNvPr>
          <p:cNvSpPr>
            <a:spLocks noGrp="1"/>
          </p:cNvSpPr>
          <p:nvPr>
            <p:ph type="title"/>
          </p:nvPr>
        </p:nvSpPr>
        <p:spPr/>
        <p:txBody>
          <a:bodyPr/>
          <a:lstStyle/>
          <a:p>
            <a:r>
              <a:rPr lang="nl-BE" dirty="0"/>
              <a:t>Oefening: zijn we divers?</a:t>
            </a:r>
          </a:p>
        </p:txBody>
      </p:sp>
      <p:sp>
        <p:nvSpPr>
          <p:cNvPr id="3" name="Tijdelijke aanduiding voor tekst 2">
            <a:extLst>
              <a:ext uri="{FF2B5EF4-FFF2-40B4-BE49-F238E27FC236}">
                <a16:creationId xmlns:a16="http://schemas.microsoft.com/office/drawing/2014/main" id="{4E41DAB6-6C34-FFB6-F011-3BEE8CDB11B6}"/>
              </a:ext>
            </a:extLst>
          </p:cNvPr>
          <p:cNvSpPr>
            <a:spLocks noGrp="1"/>
          </p:cNvSpPr>
          <p:nvPr>
            <p:ph type="body" sz="quarter" idx="1"/>
          </p:nvPr>
        </p:nvSpPr>
        <p:spPr>
          <a:xfrm>
            <a:off x="117986" y="3886200"/>
            <a:ext cx="12074013" cy="3134032"/>
          </a:xfrm>
        </p:spPr>
        <p:txBody>
          <a:bodyPr>
            <a:normAutofit fontScale="85000" lnSpcReduction="20000"/>
          </a:bodyPr>
          <a:lstStyle/>
          <a:p>
            <a:pPr algn="l"/>
            <a:endParaRPr lang="nl-BE" sz="1800" b="0" i="0" u="none" strike="noStrike" baseline="0" dirty="0">
              <a:solidFill>
                <a:srgbClr val="000000"/>
              </a:solidFill>
              <a:latin typeface="Arial" panose="020B0604020202020204" pitchFamily="34" charset="0"/>
            </a:endParaRPr>
          </a:p>
          <a:p>
            <a:pPr algn="l"/>
            <a:r>
              <a:rPr lang="nl-NL" sz="3300" b="0" i="0" u="none" strike="noStrike" baseline="0" dirty="0">
                <a:solidFill>
                  <a:schemeClr val="tx1"/>
                </a:solidFill>
                <a:latin typeface="Arial" panose="020B0604020202020204" pitchFamily="34" charset="0"/>
              </a:rPr>
              <a:t>- Wie is er man? Wie is er vrouw? </a:t>
            </a:r>
          </a:p>
          <a:p>
            <a:pPr algn="l"/>
            <a:r>
              <a:rPr lang="nl-NL" sz="3300" dirty="0">
                <a:solidFill>
                  <a:schemeClr val="tx1"/>
                </a:solidFill>
                <a:latin typeface="Arial" panose="020B0604020202020204" pitchFamily="34" charset="0"/>
              </a:rPr>
              <a:t>- </a:t>
            </a:r>
            <a:r>
              <a:rPr lang="nl-NL" sz="3300" b="0" i="0" u="none" strike="noStrike" baseline="0" dirty="0">
                <a:solidFill>
                  <a:schemeClr val="tx1"/>
                </a:solidFill>
                <a:latin typeface="Corbel" panose="020B0503020204020204" pitchFamily="34" charset="0"/>
              </a:rPr>
              <a:t>Wie heeft er kinderen ? Wie heeft er geen? Wie woont er nog bij zijn ouders? </a:t>
            </a:r>
          </a:p>
          <a:p>
            <a:pPr algn="l"/>
            <a:r>
              <a:rPr lang="nl-NL" sz="3300" dirty="0">
                <a:solidFill>
                  <a:schemeClr val="tx1"/>
                </a:solidFill>
                <a:latin typeface="Arial" panose="020B0604020202020204" pitchFamily="34" charset="0"/>
              </a:rPr>
              <a:t>- </a:t>
            </a:r>
            <a:r>
              <a:rPr lang="nl-NL" sz="3300" b="0" i="0" u="none" strike="noStrike" baseline="0" dirty="0">
                <a:solidFill>
                  <a:schemeClr val="tx1"/>
                </a:solidFill>
                <a:latin typeface="Arial" panose="020B0604020202020204" pitchFamily="34" charset="0"/>
              </a:rPr>
              <a:t>Wie is er van Belgische afkomst? Wie niet? </a:t>
            </a:r>
          </a:p>
          <a:p>
            <a:pPr algn="l"/>
            <a:r>
              <a:rPr lang="nl-NL" sz="3300" dirty="0">
                <a:solidFill>
                  <a:schemeClr val="tx1"/>
                </a:solidFill>
                <a:latin typeface="Arial" panose="020B0604020202020204" pitchFamily="34" charset="0"/>
              </a:rPr>
              <a:t>- </a:t>
            </a:r>
            <a:r>
              <a:rPr lang="nl-NL" sz="3300" b="0" i="0" u="none" strike="noStrike" baseline="0" dirty="0">
                <a:solidFill>
                  <a:schemeClr val="tx1"/>
                </a:solidFill>
                <a:latin typeface="Arial" panose="020B0604020202020204" pitchFamily="34" charset="0"/>
              </a:rPr>
              <a:t>Wie heeft er een </a:t>
            </a:r>
            <a:r>
              <a:rPr lang="nl-NL" sz="3300" dirty="0">
                <a:solidFill>
                  <a:schemeClr val="tx1"/>
                </a:solidFill>
                <a:latin typeface="Arial" panose="020B0604020202020204" pitchFamily="34" charset="0"/>
              </a:rPr>
              <a:t>beperking</a:t>
            </a:r>
            <a:r>
              <a:rPr lang="nl-NL" sz="3300" b="0" i="0" u="none" strike="noStrike" baseline="0" dirty="0">
                <a:solidFill>
                  <a:schemeClr val="tx1"/>
                </a:solidFill>
                <a:latin typeface="Arial" panose="020B0604020202020204" pitchFamily="34" charset="0"/>
              </a:rPr>
              <a:t> ? Een specifiek talent? </a:t>
            </a:r>
          </a:p>
          <a:p>
            <a:pPr algn="l"/>
            <a:r>
              <a:rPr lang="nl-NL" sz="3300" dirty="0">
                <a:solidFill>
                  <a:schemeClr val="tx1"/>
                </a:solidFill>
                <a:latin typeface="Arial" panose="020B0604020202020204" pitchFamily="34" charset="0"/>
              </a:rPr>
              <a:t>- </a:t>
            </a:r>
            <a:r>
              <a:rPr lang="nl-NL" sz="3300" b="0" i="0" u="none" strike="noStrike" baseline="0" dirty="0">
                <a:solidFill>
                  <a:schemeClr val="tx1"/>
                </a:solidFill>
                <a:latin typeface="Arial" panose="020B0604020202020204" pitchFamily="34" charset="0"/>
              </a:rPr>
              <a:t>Wie is er gelovig? </a:t>
            </a:r>
            <a:r>
              <a:rPr lang="nl-NL" sz="3300" b="0" i="0" u="none" strike="noStrike" baseline="0" dirty="0" err="1">
                <a:solidFill>
                  <a:schemeClr val="tx1"/>
                </a:solidFill>
                <a:latin typeface="Arial" panose="020B0604020202020204" pitchFamily="34" charset="0"/>
              </a:rPr>
              <a:t>Practiserend</a:t>
            </a:r>
            <a:r>
              <a:rPr lang="nl-NL" sz="3300" b="0" i="0" u="none" strike="noStrike" baseline="0" dirty="0">
                <a:solidFill>
                  <a:schemeClr val="tx1"/>
                </a:solidFill>
                <a:latin typeface="Arial" panose="020B0604020202020204" pitchFamily="34" charset="0"/>
              </a:rPr>
              <a:t>? </a:t>
            </a:r>
          </a:p>
          <a:p>
            <a:pPr algn="l"/>
            <a:r>
              <a:rPr lang="nl-NL" sz="3300" dirty="0">
                <a:solidFill>
                  <a:schemeClr val="tx1"/>
                </a:solidFill>
                <a:latin typeface="Arial" panose="020B0604020202020204" pitchFamily="34" charset="0"/>
              </a:rPr>
              <a:t>- </a:t>
            </a:r>
            <a:r>
              <a:rPr lang="nl-NL" sz="3300" b="0" i="0" u="none" strike="noStrike" baseline="0" dirty="0">
                <a:solidFill>
                  <a:schemeClr val="tx1"/>
                </a:solidFill>
                <a:latin typeface="Corbel" panose="020B0503020204020204" pitchFamily="34" charset="0"/>
              </a:rPr>
              <a:t>Wie beschouwt zichzelf van hoge klasse /lage klasse /middenklasse? </a:t>
            </a:r>
          </a:p>
          <a:p>
            <a:pPr algn="l"/>
            <a:endParaRPr lang="nl-NL" sz="3300" b="0" i="0" u="none" strike="noStrike" baseline="0" dirty="0">
              <a:solidFill>
                <a:schemeClr val="tx1"/>
              </a:solidFill>
              <a:latin typeface="Corbel" panose="020B0503020204020204" pitchFamily="34" charset="0"/>
            </a:endParaRPr>
          </a:p>
          <a:p>
            <a:endParaRPr lang="nl-BE" dirty="0"/>
          </a:p>
        </p:txBody>
      </p:sp>
    </p:spTree>
    <p:extLst>
      <p:ext uri="{BB962C8B-B14F-4D97-AF65-F5344CB8AC3E}">
        <p14:creationId xmlns:p14="http://schemas.microsoft.com/office/powerpoint/2010/main" val="13220684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8A3DA3-481C-5874-CF05-CDA730AB4D57}"/>
              </a:ext>
            </a:extLst>
          </p:cNvPr>
          <p:cNvSpPr>
            <a:spLocks noGrp="1"/>
          </p:cNvSpPr>
          <p:nvPr>
            <p:ph type="title"/>
          </p:nvPr>
        </p:nvSpPr>
        <p:spPr/>
        <p:txBody>
          <a:bodyPr/>
          <a:lstStyle/>
          <a:p>
            <a:r>
              <a:rPr lang="nl-BE" dirty="0"/>
              <a:t>Informatie en veiligheid</a:t>
            </a:r>
          </a:p>
        </p:txBody>
      </p:sp>
      <p:sp>
        <p:nvSpPr>
          <p:cNvPr id="3" name="Tijdelijke aanduiding voor tekst 2">
            <a:extLst>
              <a:ext uri="{FF2B5EF4-FFF2-40B4-BE49-F238E27FC236}">
                <a16:creationId xmlns:a16="http://schemas.microsoft.com/office/drawing/2014/main" id="{29A30D66-F35F-84D6-12A0-C8CDCCB38EDC}"/>
              </a:ext>
            </a:extLst>
          </p:cNvPr>
          <p:cNvSpPr>
            <a:spLocks noGrp="1"/>
          </p:cNvSpPr>
          <p:nvPr>
            <p:ph type="body" sz="quarter" idx="1"/>
          </p:nvPr>
        </p:nvSpPr>
        <p:spPr>
          <a:xfrm>
            <a:off x="1" y="3886199"/>
            <a:ext cx="12300154" cy="2862944"/>
          </a:xfrm>
        </p:spPr>
        <p:txBody>
          <a:bodyPr>
            <a:normAutofit/>
          </a:bodyPr>
          <a:lstStyle/>
          <a:p>
            <a:pPr algn="l"/>
            <a:r>
              <a:rPr lang="nl-BE" dirty="0">
                <a:solidFill>
                  <a:schemeClr val="tx1"/>
                </a:solidFill>
              </a:rPr>
              <a:t>Mismatch (laten ervaren): privilege walk</a:t>
            </a:r>
          </a:p>
          <a:p>
            <a:pPr algn="l"/>
            <a:r>
              <a:rPr lang="nl-BE" dirty="0">
                <a:solidFill>
                  <a:schemeClr val="tx1"/>
                </a:solidFill>
              </a:rPr>
              <a:t>Obstakels ook durven benoemen, maar samen ervoor gaan</a:t>
            </a:r>
          </a:p>
          <a:p>
            <a:pPr algn="l"/>
            <a:r>
              <a:rPr lang="nl-BE" dirty="0">
                <a:solidFill>
                  <a:schemeClr val="tx1"/>
                </a:solidFill>
              </a:rPr>
              <a:t>Emoties benoemen: niet makkelijk, rouwproces erkennen</a:t>
            </a:r>
          </a:p>
          <a:p>
            <a:pPr algn="l"/>
            <a:r>
              <a:rPr lang="nl-BE" dirty="0">
                <a:solidFill>
                  <a:schemeClr val="tx1"/>
                </a:solidFill>
              </a:rPr>
              <a:t>Vertrouwen geven</a:t>
            </a:r>
          </a:p>
        </p:txBody>
      </p:sp>
    </p:spTree>
    <p:extLst>
      <p:ext uri="{BB962C8B-B14F-4D97-AF65-F5344CB8AC3E}">
        <p14:creationId xmlns:p14="http://schemas.microsoft.com/office/powerpoint/2010/main" val="2239519185"/>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548991-7B2E-9317-623A-BAC002C65D8A}"/>
              </a:ext>
            </a:extLst>
          </p:cNvPr>
          <p:cNvSpPr>
            <a:spLocks noGrp="1"/>
          </p:cNvSpPr>
          <p:nvPr>
            <p:ph type="title"/>
          </p:nvPr>
        </p:nvSpPr>
        <p:spPr>
          <a:xfrm>
            <a:off x="2209800" y="285751"/>
            <a:ext cx="7772400" cy="1985501"/>
          </a:xfrm>
        </p:spPr>
        <p:txBody>
          <a:bodyPr/>
          <a:lstStyle/>
          <a:p>
            <a:r>
              <a:rPr lang="nl-BE" dirty="0"/>
              <a:t>Kleine stappen (brein)</a:t>
            </a:r>
          </a:p>
        </p:txBody>
      </p:sp>
      <p:sp>
        <p:nvSpPr>
          <p:cNvPr id="3" name="Tijdelijke aanduiding voor tekst 2">
            <a:extLst>
              <a:ext uri="{FF2B5EF4-FFF2-40B4-BE49-F238E27FC236}">
                <a16:creationId xmlns:a16="http://schemas.microsoft.com/office/drawing/2014/main" id="{2223FFE9-035B-FA48-2CD6-127C272DA72A}"/>
              </a:ext>
            </a:extLst>
          </p:cNvPr>
          <p:cNvSpPr>
            <a:spLocks noGrp="1"/>
          </p:cNvSpPr>
          <p:nvPr>
            <p:ph type="body" sz="quarter" idx="1"/>
          </p:nvPr>
        </p:nvSpPr>
        <p:spPr>
          <a:xfrm>
            <a:off x="250722" y="2271252"/>
            <a:ext cx="11690555" cy="4586748"/>
          </a:xfrm>
        </p:spPr>
        <p:txBody>
          <a:bodyPr>
            <a:normAutofit fontScale="92500" lnSpcReduction="10000"/>
          </a:bodyPr>
          <a:lstStyle/>
          <a:p>
            <a:pPr marL="342900" lvl="0" indent="-342900" algn="l" eaLnBrk="0" fontAlgn="base" hangingPunct="0">
              <a:lnSpc>
                <a:spcPct val="90000"/>
              </a:lnSpc>
              <a:spcAft>
                <a:spcPts val="0"/>
              </a:spcAft>
              <a:buFont typeface="Wingdings"/>
              <a:buChar char=""/>
              <a:tabLst>
                <a:tab pos="457200" algn="l"/>
              </a:tabLst>
            </a:pPr>
            <a:r>
              <a:rPr lang="nl-BE" sz="3200" dirty="0">
                <a:effectLst/>
              </a:rPr>
              <a:t>Welke voordelen heeft het (voor mij)?</a:t>
            </a:r>
            <a:endParaRPr lang="nl-BE" sz="3600" dirty="0">
              <a:effectLst/>
            </a:endParaRPr>
          </a:p>
          <a:p>
            <a:pPr marL="342900" lvl="0" indent="-342900" algn="l" eaLnBrk="0" fontAlgn="base" hangingPunct="0">
              <a:lnSpc>
                <a:spcPct val="90000"/>
              </a:lnSpc>
              <a:spcAft>
                <a:spcPts val="0"/>
              </a:spcAft>
              <a:buFont typeface="Wingdings"/>
              <a:buChar char=""/>
              <a:tabLst>
                <a:tab pos="457200" algn="l"/>
              </a:tabLst>
            </a:pPr>
            <a:r>
              <a:rPr lang="nl-BE" sz="3200" dirty="0">
                <a:effectLst/>
              </a:rPr>
              <a:t>Is het nieuwe inpasbaar in het oude?</a:t>
            </a:r>
            <a:endParaRPr lang="nl-BE" sz="3600" dirty="0">
              <a:effectLst/>
            </a:endParaRPr>
          </a:p>
          <a:p>
            <a:pPr marL="342900" lvl="0" indent="-342900" algn="l" eaLnBrk="0" fontAlgn="base" hangingPunct="0">
              <a:lnSpc>
                <a:spcPct val="90000"/>
              </a:lnSpc>
              <a:spcAft>
                <a:spcPts val="0"/>
              </a:spcAft>
              <a:buFont typeface="Wingdings"/>
              <a:buChar char=""/>
              <a:tabLst>
                <a:tab pos="457200" algn="l"/>
              </a:tabLst>
            </a:pPr>
            <a:r>
              <a:rPr lang="nl-BE" sz="3200" dirty="0">
                <a:effectLst/>
              </a:rPr>
              <a:t>Is het moeilijk om te begrijpen?</a:t>
            </a:r>
            <a:endParaRPr lang="nl-BE" sz="3600" dirty="0">
              <a:effectLst/>
            </a:endParaRPr>
          </a:p>
          <a:p>
            <a:pPr marL="342900" lvl="0" indent="-342900" algn="l" eaLnBrk="0" fontAlgn="base" hangingPunct="0">
              <a:lnSpc>
                <a:spcPct val="90000"/>
              </a:lnSpc>
              <a:spcAft>
                <a:spcPts val="0"/>
              </a:spcAft>
              <a:buFont typeface="Wingdings"/>
              <a:buChar char=""/>
              <a:tabLst>
                <a:tab pos="457200" algn="l"/>
              </a:tabLst>
            </a:pPr>
            <a:r>
              <a:rPr lang="nl-BE" sz="3200" dirty="0">
                <a:effectLst/>
              </a:rPr>
              <a:t>Kan ik het uitproberen?</a:t>
            </a:r>
            <a:endParaRPr lang="nl-BE" sz="3600" dirty="0">
              <a:effectLst/>
            </a:endParaRPr>
          </a:p>
          <a:p>
            <a:pPr marL="342900" lvl="0" indent="-342900" algn="l" eaLnBrk="0" fontAlgn="base" hangingPunct="0">
              <a:lnSpc>
                <a:spcPct val="90000"/>
              </a:lnSpc>
              <a:spcAft>
                <a:spcPts val="0"/>
              </a:spcAft>
              <a:buFont typeface="Wingdings"/>
              <a:buChar char=""/>
              <a:tabLst>
                <a:tab pos="457200" algn="l"/>
              </a:tabLst>
            </a:pPr>
            <a:r>
              <a:rPr lang="nl-BE" sz="3200" dirty="0">
                <a:effectLst/>
              </a:rPr>
              <a:t>Kan ik de gevolgen zien?</a:t>
            </a:r>
            <a:endParaRPr lang="nl-BE" sz="3600" dirty="0">
              <a:effectLst/>
            </a:endParaRPr>
          </a:p>
          <a:p>
            <a:pPr marL="342900" lvl="0" indent="-342900" algn="l" eaLnBrk="0" fontAlgn="base" hangingPunct="0">
              <a:lnSpc>
                <a:spcPct val="90000"/>
              </a:lnSpc>
              <a:spcAft>
                <a:spcPts val="0"/>
              </a:spcAft>
              <a:buFont typeface="Wingdings"/>
              <a:buChar char=""/>
              <a:tabLst>
                <a:tab pos="457200" algn="l"/>
              </a:tabLst>
            </a:pPr>
            <a:r>
              <a:rPr lang="nl-BE" sz="3200" dirty="0">
                <a:effectLst/>
              </a:rPr>
              <a:t>Is het praktisch haalbaar?</a:t>
            </a:r>
            <a:endParaRPr lang="nl-BE" sz="3600" dirty="0">
              <a:effectLst/>
            </a:endParaRPr>
          </a:p>
          <a:p>
            <a:pPr marL="342900" lvl="0" indent="-342900" algn="l" eaLnBrk="0" fontAlgn="base" hangingPunct="0">
              <a:lnSpc>
                <a:spcPct val="90000"/>
              </a:lnSpc>
              <a:spcAft>
                <a:spcPts val="0"/>
              </a:spcAft>
              <a:buFont typeface="Wingdings"/>
              <a:buChar char=""/>
              <a:tabLst>
                <a:tab pos="457200" algn="l"/>
              </a:tabLst>
            </a:pPr>
            <a:r>
              <a:rPr lang="nl-BE" dirty="0"/>
              <a:t>Kan </a:t>
            </a:r>
            <a:r>
              <a:rPr lang="nl-BE" sz="3200" dirty="0">
                <a:effectLst/>
              </a:rPr>
              <a:t>ik het uitproberen?</a:t>
            </a:r>
            <a:endParaRPr lang="nl-BE" sz="3600" dirty="0">
              <a:effectLst/>
            </a:endParaRPr>
          </a:p>
          <a:p>
            <a:pPr marL="342900" lvl="0" indent="-342900" algn="l" eaLnBrk="0" fontAlgn="base" hangingPunct="0">
              <a:lnSpc>
                <a:spcPct val="90000"/>
              </a:lnSpc>
              <a:spcAft>
                <a:spcPts val="0"/>
              </a:spcAft>
              <a:buFont typeface="Wingdings"/>
              <a:buChar char=""/>
              <a:tabLst>
                <a:tab pos="457200" algn="l"/>
              </a:tabLst>
            </a:pPr>
            <a:r>
              <a:rPr lang="nl-BE" sz="3200" dirty="0">
                <a:effectLst/>
              </a:rPr>
              <a:t>Kan ik het concreet?</a:t>
            </a:r>
            <a:endParaRPr lang="nl-BE" sz="3600" dirty="0">
              <a:effectLst/>
            </a:endParaRPr>
          </a:p>
          <a:p>
            <a:pPr marL="342900" lvl="0" indent="-342900" algn="l" eaLnBrk="0" fontAlgn="base" hangingPunct="0">
              <a:lnSpc>
                <a:spcPct val="90000"/>
              </a:lnSpc>
              <a:spcAft>
                <a:spcPts val="0"/>
              </a:spcAft>
              <a:buFont typeface="Wingdings"/>
              <a:buChar char=""/>
              <a:tabLst>
                <a:tab pos="457200" algn="l"/>
              </a:tabLst>
            </a:pPr>
            <a:r>
              <a:rPr lang="nl-BE" sz="3200" dirty="0">
                <a:effectLst/>
              </a:rPr>
              <a:t>Speelt het in op mijn problemen? </a:t>
            </a:r>
            <a:endParaRPr lang="nl-BE" sz="3600" dirty="0">
              <a:effectLst/>
            </a:endParaRPr>
          </a:p>
          <a:p>
            <a:pPr marL="342900" lvl="0" indent="-342900" algn="l" eaLnBrk="0" fontAlgn="base" hangingPunct="0">
              <a:lnSpc>
                <a:spcPct val="90000"/>
              </a:lnSpc>
              <a:spcAft>
                <a:spcPts val="0"/>
              </a:spcAft>
              <a:buFont typeface="Wingdings"/>
              <a:buChar char=""/>
              <a:tabLst>
                <a:tab pos="457200" algn="l"/>
              </a:tabLst>
            </a:pPr>
            <a:r>
              <a:rPr lang="nl-BE" sz="3200" dirty="0">
                <a:effectLst/>
              </a:rPr>
              <a:t>Word ik ondersteund?</a:t>
            </a:r>
            <a:endParaRPr lang="nl-BE" sz="3600" dirty="0">
              <a:effectLst/>
              <a:latin typeface="Times New Roman"/>
              <a:ea typeface="Times New Roman"/>
            </a:endParaRPr>
          </a:p>
          <a:p>
            <a:endParaRPr lang="nl-BE" dirty="0"/>
          </a:p>
        </p:txBody>
      </p:sp>
    </p:spTree>
    <p:extLst>
      <p:ext uri="{BB962C8B-B14F-4D97-AF65-F5344CB8AC3E}">
        <p14:creationId xmlns:p14="http://schemas.microsoft.com/office/powerpoint/2010/main" val="3439633588"/>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20846F-0A72-743F-21A3-2A710F89D30B}"/>
              </a:ext>
            </a:extLst>
          </p:cNvPr>
          <p:cNvSpPr>
            <a:spLocks noGrp="1"/>
          </p:cNvSpPr>
          <p:nvPr>
            <p:ph type="title"/>
          </p:nvPr>
        </p:nvSpPr>
        <p:spPr/>
        <p:txBody>
          <a:bodyPr/>
          <a:lstStyle/>
          <a:p>
            <a:r>
              <a:rPr lang="nl-BE" dirty="0"/>
              <a:t>Vergeet het paadje niet</a:t>
            </a:r>
          </a:p>
        </p:txBody>
      </p:sp>
      <p:sp>
        <p:nvSpPr>
          <p:cNvPr id="3" name="Tijdelijke aanduiding voor tekst 2">
            <a:extLst>
              <a:ext uri="{FF2B5EF4-FFF2-40B4-BE49-F238E27FC236}">
                <a16:creationId xmlns:a16="http://schemas.microsoft.com/office/drawing/2014/main" id="{65EFFF82-4606-D12D-7AB5-4E1CAF95E6ED}"/>
              </a:ext>
            </a:extLst>
          </p:cNvPr>
          <p:cNvSpPr>
            <a:spLocks noGrp="1"/>
          </p:cNvSpPr>
          <p:nvPr>
            <p:ph type="body" sz="quarter" idx="1"/>
          </p:nvPr>
        </p:nvSpPr>
        <p:spPr>
          <a:xfrm>
            <a:off x="294969" y="3886199"/>
            <a:ext cx="10486102" cy="2853813"/>
          </a:xfrm>
        </p:spPr>
        <p:txBody>
          <a:bodyPr>
            <a:normAutofit lnSpcReduction="10000"/>
          </a:bodyPr>
          <a:lstStyle/>
          <a:p>
            <a:r>
              <a:rPr lang="nl-BE" dirty="0"/>
              <a:t>De personeelskamer</a:t>
            </a:r>
          </a:p>
          <a:p>
            <a:r>
              <a:rPr lang="nl-BE" dirty="0"/>
              <a:t>Materiële aspecten</a:t>
            </a:r>
          </a:p>
          <a:p>
            <a:r>
              <a:rPr lang="nl-BE" dirty="0"/>
              <a:t>Tijd…</a:t>
            </a:r>
          </a:p>
          <a:p>
            <a:r>
              <a:rPr lang="nl-BE" dirty="0">
                <a:hlinkClick r:id="rId3"/>
              </a:rPr>
              <a:t>https://www.youtube.com/watch?v=RveeQafbdA0</a:t>
            </a:r>
            <a:r>
              <a:rPr lang="nl-BE" dirty="0"/>
              <a:t>   </a:t>
            </a:r>
          </a:p>
          <a:p>
            <a:r>
              <a:rPr lang="nl-BE" dirty="0"/>
              <a:t>Het is geen projectje maar een proces</a:t>
            </a:r>
          </a:p>
        </p:txBody>
      </p:sp>
    </p:spTree>
    <p:extLst>
      <p:ext uri="{BB962C8B-B14F-4D97-AF65-F5344CB8AC3E}">
        <p14:creationId xmlns:p14="http://schemas.microsoft.com/office/powerpoint/2010/main" val="2070614364"/>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064181" cy="6749721"/>
          </a:xfrm>
        </p:spPr>
      </p:pic>
    </p:spTree>
    <p:extLst>
      <p:ext uri="{BB962C8B-B14F-4D97-AF65-F5344CB8AC3E}">
        <p14:creationId xmlns:p14="http://schemas.microsoft.com/office/powerpoint/2010/main" val="3866841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625DE4-F541-D8EA-5A54-9427365B3AAE}"/>
              </a:ext>
            </a:extLst>
          </p:cNvPr>
          <p:cNvSpPr>
            <a:spLocks noGrp="1"/>
          </p:cNvSpPr>
          <p:nvPr>
            <p:ph type="title"/>
          </p:nvPr>
        </p:nvSpPr>
        <p:spPr>
          <a:xfrm>
            <a:off x="1076633" y="333829"/>
            <a:ext cx="9719186" cy="1886857"/>
          </a:xfrm>
        </p:spPr>
        <p:txBody>
          <a:bodyPr/>
          <a:lstStyle/>
          <a:p>
            <a:r>
              <a:rPr lang="nl-BE" dirty="0"/>
              <a:t>B. How? (pilaren: cultuur en structuur)</a:t>
            </a:r>
          </a:p>
        </p:txBody>
      </p:sp>
      <p:sp>
        <p:nvSpPr>
          <p:cNvPr id="3" name="Tijdelijke aanduiding voor tekst 2">
            <a:extLst>
              <a:ext uri="{FF2B5EF4-FFF2-40B4-BE49-F238E27FC236}">
                <a16:creationId xmlns:a16="http://schemas.microsoft.com/office/drawing/2014/main" id="{D952CA53-47EE-B64B-187D-82F77B0B0EAD}"/>
              </a:ext>
            </a:extLst>
          </p:cNvPr>
          <p:cNvSpPr>
            <a:spLocks noGrp="1"/>
          </p:cNvSpPr>
          <p:nvPr>
            <p:ph type="body" sz="quarter" idx="1"/>
          </p:nvPr>
        </p:nvSpPr>
        <p:spPr/>
        <p:txBody>
          <a:bodyPr/>
          <a:lstStyle/>
          <a:p>
            <a:endParaRPr lang="nl-BE"/>
          </a:p>
        </p:txBody>
      </p:sp>
      <p:pic>
        <p:nvPicPr>
          <p:cNvPr id="4" name="Picture 2" descr="Afbeeldingsresultaat voor afbeelding kwadrant wilber">
            <a:extLst>
              <a:ext uri="{FF2B5EF4-FFF2-40B4-BE49-F238E27FC236}">
                <a16:creationId xmlns:a16="http://schemas.microsoft.com/office/drawing/2014/main" id="{6906D90E-1CBF-C023-D2CE-59A8FCB5BF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31608"/>
            <a:ext cx="12192000" cy="4448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672704"/>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675A06-BD84-AE74-2412-32F22FDCF838}"/>
              </a:ext>
            </a:extLst>
          </p:cNvPr>
          <p:cNvSpPr>
            <a:spLocks noGrp="1"/>
          </p:cNvSpPr>
          <p:nvPr>
            <p:ph type="title"/>
          </p:nvPr>
        </p:nvSpPr>
        <p:spPr>
          <a:xfrm>
            <a:off x="530942" y="825911"/>
            <a:ext cx="11356257" cy="2470604"/>
          </a:xfrm>
        </p:spPr>
        <p:txBody>
          <a:bodyPr>
            <a:normAutofit/>
          </a:bodyPr>
          <a:lstStyle/>
          <a:p>
            <a:r>
              <a:rPr lang="nl-BE" dirty="0"/>
              <a:t>Communicatie voor het hoofd en communicatie voor het hart</a:t>
            </a:r>
            <a:br>
              <a:rPr lang="nl-BE" dirty="0"/>
            </a:br>
            <a:endParaRPr lang="nl-BE" sz="3100" b="0" dirty="0">
              <a:solidFill>
                <a:schemeClr val="tx1"/>
              </a:solidFill>
            </a:endParaRPr>
          </a:p>
        </p:txBody>
      </p:sp>
      <p:sp>
        <p:nvSpPr>
          <p:cNvPr id="3" name="Tijdelijke aanduiding voor tekst 2">
            <a:extLst>
              <a:ext uri="{FF2B5EF4-FFF2-40B4-BE49-F238E27FC236}">
                <a16:creationId xmlns:a16="http://schemas.microsoft.com/office/drawing/2014/main" id="{804B75CC-843C-EA32-D46A-D04E01C71A97}"/>
              </a:ext>
            </a:extLst>
          </p:cNvPr>
          <p:cNvSpPr>
            <a:spLocks noGrp="1"/>
          </p:cNvSpPr>
          <p:nvPr>
            <p:ph type="body" sz="quarter" idx="1"/>
          </p:nvPr>
        </p:nvSpPr>
        <p:spPr>
          <a:xfrm>
            <a:off x="0" y="4387396"/>
            <a:ext cx="12192000" cy="2470604"/>
          </a:xfrm>
        </p:spPr>
        <p:txBody>
          <a:bodyPr>
            <a:normAutofit/>
          </a:bodyPr>
          <a:lstStyle/>
          <a:p>
            <a:r>
              <a:rPr lang="nl-BE" b="1" dirty="0"/>
              <a:t>Gedrag en handelen</a:t>
            </a:r>
          </a:p>
          <a:p>
            <a:r>
              <a:rPr lang="nl-BE" b="1" dirty="0"/>
              <a:t>Weten en voelen</a:t>
            </a:r>
          </a:p>
          <a:p>
            <a:r>
              <a:rPr lang="nl-BE" b="1" dirty="0"/>
              <a:t>Emotie en ratio</a:t>
            </a:r>
          </a:p>
          <a:p>
            <a:r>
              <a:rPr lang="nl-BE" b="1" dirty="0"/>
              <a:t>SCARF model</a:t>
            </a:r>
          </a:p>
        </p:txBody>
      </p:sp>
    </p:spTree>
    <p:extLst>
      <p:ext uri="{BB962C8B-B14F-4D97-AF65-F5344CB8AC3E}">
        <p14:creationId xmlns:p14="http://schemas.microsoft.com/office/powerpoint/2010/main" val="2044275491"/>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BA2713-7C65-926B-9552-372F9B20F430}"/>
              </a:ext>
            </a:extLst>
          </p:cNvPr>
          <p:cNvSpPr>
            <a:spLocks noGrp="1"/>
          </p:cNvSpPr>
          <p:nvPr>
            <p:ph type="title"/>
          </p:nvPr>
        </p:nvSpPr>
        <p:spPr>
          <a:xfrm>
            <a:off x="-1" y="146551"/>
            <a:ext cx="10588978" cy="1470025"/>
          </a:xfrm>
        </p:spPr>
        <p:txBody>
          <a:bodyPr/>
          <a:lstStyle/>
          <a:p>
            <a:r>
              <a:rPr lang="nl-BE" dirty="0"/>
              <a:t>DUS</a:t>
            </a:r>
          </a:p>
        </p:txBody>
      </p:sp>
      <p:sp>
        <p:nvSpPr>
          <p:cNvPr id="5" name="Pladsholder til indhold 2">
            <a:extLst>
              <a:ext uri="{FF2B5EF4-FFF2-40B4-BE49-F238E27FC236}">
                <a16:creationId xmlns:a16="http://schemas.microsoft.com/office/drawing/2014/main" id="{18F243C8-83FB-FD9F-7960-C4D07D451E80}"/>
              </a:ext>
            </a:extLst>
          </p:cNvPr>
          <p:cNvSpPr txBox="1">
            <a:spLocks noGrp="1"/>
          </p:cNvSpPr>
          <p:nvPr>
            <p:ph type="body" sz="quarter" idx="1"/>
          </p:nvPr>
        </p:nvSpPr>
        <p:spPr bwMode="auto">
          <a:xfrm>
            <a:off x="0" y="1616075"/>
            <a:ext cx="12192000" cy="5241925"/>
          </a:xfrm>
          <a:prstGeom prst="rect">
            <a:avLst/>
          </a:prstGeom>
          <a:noFill/>
          <a:ln w="9525">
            <a:noFill/>
            <a:miter lim="800000"/>
            <a:headEnd/>
            <a:tailEnd/>
          </a:ln>
        </p:spPr>
        <p:txBody>
          <a:bodyPr lIns="324000" tIns="180000" rIns="251999" bIns="180000" numCol="1" spcCol="360000" rtlCol="0"/>
          <a:lstStyle/>
          <a:p>
            <a:pPr marL="457200" indent="-457200" algn="l" rtl="0">
              <a:spcBef>
                <a:spcPts val="1000"/>
              </a:spcBef>
              <a:buClr>
                <a:schemeClr val="tx2"/>
              </a:buClr>
              <a:buFont typeface="+mj-lt"/>
              <a:buAutoNum type="arabicPeriod"/>
            </a:pPr>
            <a:r>
              <a:rPr lang="nl-nl" dirty="0">
                <a:solidFill>
                  <a:schemeClr val="tx1"/>
                </a:solidFill>
                <a:sym typeface="Arial" panose="020B0604020202020204" pitchFamily="34" charset="0"/>
              </a:rPr>
              <a:t>ik </a:t>
            </a:r>
            <a:r>
              <a:rPr lang="nl-nl" b="1" dirty="0">
                <a:solidFill>
                  <a:schemeClr val="tx1"/>
                </a:solidFill>
                <a:sym typeface="Arial" panose="020B0604020202020204" pitchFamily="34" charset="0"/>
              </a:rPr>
              <a:t>begrijp</a:t>
            </a:r>
            <a:r>
              <a:rPr lang="nl-nl" dirty="0">
                <a:solidFill>
                  <a:schemeClr val="tx1"/>
                </a:solidFill>
                <a:sym typeface="Arial" panose="020B0604020202020204" pitchFamily="34" charset="0"/>
              </a:rPr>
              <a:t> waarom (verstandelijk, cognitief): is het mijn taak?</a:t>
            </a:r>
          </a:p>
          <a:p>
            <a:pPr marL="457200" indent="-457200" algn="l" rtl="0">
              <a:spcBef>
                <a:spcPts val="1000"/>
              </a:spcBef>
              <a:buClr>
                <a:schemeClr val="tx2"/>
              </a:buClr>
              <a:buFont typeface="+mj-lt"/>
              <a:buAutoNum type="arabicPeriod"/>
            </a:pPr>
            <a:r>
              <a:rPr lang="nl-nl" dirty="0">
                <a:solidFill>
                  <a:schemeClr val="tx1"/>
                </a:solidFill>
                <a:sym typeface="Arial" panose="020B0604020202020204" pitchFamily="34" charset="0"/>
              </a:rPr>
              <a:t>ik </a:t>
            </a:r>
            <a:r>
              <a:rPr lang="nl-nl" b="1" dirty="0">
                <a:solidFill>
                  <a:schemeClr val="tx1"/>
                </a:solidFill>
                <a:sym typeface="Arial" panose="020B0604020202020204" pitchFamily="34" charset="0"/>
              </a:rPr>
              <a:t>waardeer </a:t>
            </a:r>
            <a:r>
              <a:rPr lang="nl-nl" dirty="0">
                <a:solidFill>
                  <a:schemeClr val="tx1"/>
                </a:solidFill>
                <a:sym typeface="Arial" panose="020B0604020202020204" pitchFamily="34" charset="0"/>
              </a:rPr>
              <a:t>het idee (emotioneel, conceptueel): geen verlieservaring, maar leerervaring samen</a:t>
            </a:r>
          </a:p>
          <a:p>
            <a:pPr marL="457200" indent="-457200" algn="l" rtl="0">
              <a:spcBef>
                <a:spcPts val="1000"/>
              </a:spcBef>
              <a:buClr>
                <a:schemeClr val="tx2"/>
              </a:buClr>
              <a:buFont typeface="+mj-lt"/>
              <a:buAutoNum type="arabicPeriod"/>
            </a:pPr>
            <a:r>
              <a:rPr lang="nl-nl" dirty="0">
                <a:solidFill>
                  <a:schemeClr val="tx1"/>
                </a:solidFill>
                <a:sym typeface="Arial" panose="020B0604020202020204" pitchFamily="34" charset="0"/>
              </a:rPr>
              <a:t>ik </a:t>
            </a:r>
            <a:r>
              <a:rPr lang="nl-nl" b="1" dirty="0">
                <a:solidFill>
                  <a:schemeClr val="tx1"/>
                </a:solidFill>
                <a:sym typeface="Arial" panose="020B0604020202020204" pitchFamily="34" charset="0"/>
              </a:rPr>
              <a:t>vertrouw</a:t>
            </a:r>
            <a:r>
              <a:rPr lang="nl-nl" dirty="0">
                <a:solidFill>
                  <a:schemeClr val="tx1"/>
                </a:solidFill>
                <a:sym typeface="Arial" panose="020B0604020202020204" pitchFamily="34" charset="0"/>
              </a:rPr>
              <a:t> erop dat je me door de verandering heen leidt (persoonlijk en geloofwaardigheidsniveau)</a:t>
            </a:r>
          </a:p>
          <a:p>
            <a:pPr marL="457200" indent="-457200" algn="l" rtl="0">
              <a:spcBef>
                <a:spcPts val="1000"/>
              </a:spcBef>
              <a:buClr>
                <a:schemeClr val="tx2"/>
              </a:buClr>
              <a:buFont typeface="+mj-lt"/>
              <a:buAutoNum type="arabicPeriod"/>
            </a:pPr>
            <a:endParaRPr lang="nl-NL" dirty="0">
              <a:solidFill>
                <a:schemeClr val="tx1"/>
              </a:solidFill>
              <a:sym typeface="Arial" panose="020B0604020202020204" pitchFamily="34" charset="0"/>
            </a:endParaRPr>
          </a:p>
          <a:p>
            <a:pPr algn="l" rtl="0">
              <a:spcBef>
                <a:spcPts val="1000"/>
              </a:spcBef>
              <a:buClr>
                <a:schemeClr val="tx2"/>
              </a:buClr>
            </a:pPr>
            <a:r>
              <a:rPr lang="nl-NL" dirty="0">
                <a:solidFill>
                  <a:schemeClr val="tx1"/>
                </a:solidFill>
                <a:sym typeface="Arial" panose="020B0604020202020204" pitchFamily="34" charset="0"/>
              </a:rPr>
              <a:t>Dus: zeer goed communiceren, elke handeling is communiceren</a:t>
            </a:r>
            <a:endParaRPr lang="nl-nl" dirty="0">
              <a:solidFill>
                <a:schemeClr val="tx1"/>
              </a:solidFill>
              <a:sym typeface="Arial" panose="020B0604020202020204" pitchFamily="34" charset="0"/>
            </a:endParaRPr>
          </a:p>
          <a:p>
            <a:pPr marL="457200" indent="-457200" algn="l" rtl="0">
              <a:spcBef>
                <a:spcPts val="1000"/>
              </a:spcBef>
              <a:buFont typeface="+mj-lt"/>
              <a:buAutoNum type="arabicPeriod"/>
            </a:pPr>
            <a:endParaRPr lang="en-US" altLang="da-DK" dirty="0">
              <a:solidFill>
                <a:schemeClr val="tx1"/>
              </a:solidFill>
              <a:sym typeface="Arial" panose="020B0604020202020204" pitchFamily="34" charset="0"/>
            </a:endParaRPr>
          </a:p>
          <a:p>
            <a:pPr marL="457200" indent="-457200" rtl="0">
              <a:spcBef>
                <a:spcPts val="1000"/>
              </a:spcBef>
              <a:buFont typeface="+mj-lt"/>
              <a:buAutoNum type="arabicPeriod"/>
            </a:pPr>
            <a:endParaRPr lang="da-DK" altLang="da-DK" sz="2000" dirty="0"/>
          </a:p>
        </p:txBody>
      </p:sp>
    </p:spTree>
    <p:extLst>
      <p:ext uri="{BB962C8B-B14F-4D97-AF65-F5344CB8AC3E}">
        <p14:creationId xmlns:p14="http://schemas.microsoft.com/office/powerpoint/2010/main" val="1488624572"/>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ABEECB-5B75-E5FA-CF59-9DDA976A57A1}"/>
              </a:ext>
            </a:extLst>
          </p:cNvPr>
          <p:cNvSpPr>
            <a:spLocks noGrp="1"/>
          </p:cNvSpPr>
          <p:nvPr>
            <p:ph type="title"/>
          </p:nvPr>
        </p:nvSpPr>
        <p:spPr/>
        <p:txBody>
          <a:bodyPr/>
          <a:lstStyle/>
          <a:p>
            <a:endParaRPr lang="nl-BE" dirty="0"/>
          </a:p>
        </p:txBody>
      </p:sp>
      <p:sp>
        <p:nvSpPr>
          <p:cNvPr id="3" name="Tijdelijke aanduiding voor tekst 2">
            <a:extLst>
              <a:ext uri="{FF2B5EF4-FFF2-40B4-BE49-F238E27FC236}">
                <a16:creationId xmlns:a16="http://schemas.microsoft.com/office/drawing/2014/main" id="{7E594F80-2AFD-A4DB-5771-9A99682B018A}"/>
              </a:ext>
            </a:extLst>
          </p:cNvPr>
          <p:cNvSpPr>
            <a:spLocks noGrp="1"/>
          </p:cNvSpPr>
          <p:nvPr>
            <p:ph type="body" sz="quarter" idx="1"/>
          </p:nvPr>
        </p:nvSpPr>
        <p:spPr/>
        <p:txBody>
          <a:bodyPr/>
          <a:lstStyle/>
          <a:p>
            <a:endParaRPr lang="nl-BE"/>
          </a:p>
        </p:txBody>
      </p:sp>
      <p:pic>
        <p:nvPicPr>
          <p:cNvPr id="4" name="Afbeelding 3">
            <a:extLst>
              <a:ext uri="{FF2B5EF4-FFF2-40B4-BE49-F238E27FC236}">
                <a16:creationId xmlns:a16="http://schemas.microsoft.com/office/drawing/2014/main" id="{50EDC9EA-A43E-F838-A91E-8ADD67F112F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6400" y="1714862"/>
            <a:ext cx="11321143" cy="4802051"/>
          </a:xfrm>
          <a:prstGeom prst="rect">
            <a:avLst/>
          </a:prstGeom>
          <a:noFill/>
          <a:ln>
            <a:noFill/>
          </a:ln>
        </p:spPr>
      </p:pic>
    </p:spTree>
    <p:extLst>
      <p:ext uri="{BB962C8B-B14F-4D97-AF65-F5344CB8AC3E}">
        <p14:creationId xmlns:p14="http://schemas.microsoft.com/office/powerpoint/2010/main" val="257965841"/>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A10ACE-1DAC-9A76-4FE6-5F70412F4823}"/>
              </a:ext>
            </a:extLst>
          </p:cNvPr>
          <p:cNvSpPr>
            <a:spLocks noGrp="1"/>
          </p:cNvSpPr>
          <p:nvPr>
            <p:ph type="title"/>
          </p:nvPr>
        </p:nvSpPr>
        <p:spPr/>
        <p:txBody>
          <a:bodyPr>
            <a:normAutofit fontScale="90000"/>
          </a:bodyPr>
          <a:lstStyle/>
          <a:p>
            <a:pPr algn="l"/>
            <a:br>
              <a:rPr lang="nl-NL" sz="3100" b="0" i="0" dirty="0">
                <a:solidFill>
                  <a:srgbClr val="777777"/>
                </a:solidFill>
                <a:effectLst/>
                <a:latin typeface="Roboto" panose="02000000000000000000" pitchFamily="2" charset="0"/>
              </a:rPr>
            </a:br>
            <a:br>
              <a:rPr lang="nl-NL" sz="3100" b="0" i="0" dirty="0">
                <a:solidFill>
                  <a:srgbClr val="777777"/>
                </a:solidFill>
                <a:effectLst/>
                <a:latin typeface="Roboto" panose="02000000000000000000" pitchFamily="2" charset="0"/>
              </a:rPr>
            </a:br>
            <a:r>
              <a:rPr lang="nl-NL" sz="3100" b="0" i="0" dirty="0">
                <a:solidFill>
                  <a:srgbClr val="777777"/>
                </a:solidFill>
                <a:effectLst/>
                <a:latin typeface="Roboto" panose="02000000000000000000" pitchFamily="2" charset="0"/>
              </a:rPr>
              <a:t>Het accepteren van de gebeurtenissen waar we geen vat op hebben;</a:t>
            </a:r>
            <a:br>
              <a:rPr lang="nl-NL" sz="3100" b="0" i="0" dirty="0">
                <a:solidFill>
                  <a:srgbClr val="777777"/>
                </a:solidFill>
                <a:effectLst/>
                <a:latin typeface="Roboto" panose="02000000000000000000" pitchFamily="2" charset="0"/>
              </a:rPr>
            </a:br>
            <a:br>
              <a:rPr lang="nl-NL" sz="3100" b="0" i="0" dirty="0">
                <a:solidFill>
                  <a:srgbClr val="777777"/>
                </a:solidFill>
                <a:effectLst/>
                <a:latin typeface="Roboto" panose="02000000000000000000" pitchFamily="2" charset="0"/>
              </a:rPr>
            </a:br>
            <a:r>
              <a:rPr lang="nl-NL" sz="3100" b="0" i="0" dirty="0">
                <a:solidFill>
                  <a:srgbClr val="777777"/>
                </a:solidFill>
                <a:effectLst/>
                <a:latin typeface="Roboto" panose="02000000000000000000" pitchFamily="2" charset="0"/>
              </a:rPr>
              <a:t>Het vinden van (nieuwe) zingeving bij wijzigende omstandigheden;</a:t>
            </a:r>
            <a:br>
              <a:rPr lang="nl-NL" sz="3100" b="0" i="0" dirty="0">
                <a:solidFill>
                  <a:srgbClr val="777777"/>
                </a:solidFill>
                <a:effectLst/>
                <a:latin typeface="Roboto" panose="02000000000000000000" pitchFamily="2" charset="0"/>
              </a:rPr>
            </a:br>
            <a:br>
              <a:rPr lang="nl-NL" sz="3100" b="0" i="0" dirty="0">
                <a:solidFill>
                  <a:srgbClr val="777777"/>
                </a:solidFill>
                <a:effectLst/>
                <a:latin typeface="Roboto" panose="02000000000000000000" pitchFamily="2" charset="0"/>
              </a:rPr>
            </a:br>
            <a:r>
              <a:rPr lang="nl-NL" sz="3100" b="0" i="0" dirty="0">
                <a:solidFill>
                  <a:srgbClr val="777777"/>
                </a:solidFill>
                <a:effectLst/>
                <a:latin typeface="Roboto" panose="02000000000000000000" pitchFamily="2" charset="0"/>
              </a:rPr>
              <a:t>Het zich kunnen verbinden met alles wat kracht en hulp biedt om weer overeind te veren (de eigen energie, eerdere successen, hulpbronnen,…);</a:t>
            </a:r>
            <a:br>
              <a:rPr lang="nl-NL" sz="3100" b="0" i="0" dirty="0">
                <a:solidFill>
                  <a:srgbClr val="777777"/>
                </a:solidFill>
                <a:effectLst/>
                <a:latin typeface="Roboto" panose="02000000000000000000" pitchFamily="2" charset="0"/>
              </a:rPr>
            </a:br>
            <a:br>
              <a:rPr lang="nl-NL" sz="3100" b="0" i="0" dirty="0">
                <a:solidFill>
                  <a:srgbClr val="777777"/>
                </a:solidFill>
                <a:effectLst/>
                <a:latin typeface="Roboto" panose="02000000000000000000" pitchFamily="2" charset="0"/>
              </a:rPr>
            </a:br>
            <a:r>
              <a:rPr lang="nl-NL" sz="3100" b="0" i="0" dirty="0">
                <a:solidFill>
                  <a:srgbClr val="777777"/>
                </a:solidFill>
                <a:effectLst/>
                <a:latin typeface="Roboto" panose="02000000000000000000" pitchFamily="2" charset="0"/>
              </a:rPr>
              <a:t>Het kunnen handelen en in beweging komen naar een toekomst.</a:t>
            </a:r>
            <a:br>
              <a:rPr lang="nl-NL" sz="3100" b="0" i="0" dirty="0">
                <a:solidFill>
                  <a:srgbClr val="777777"/>
                </a:solidFill>
                <a:effectLst/>
                <a:latin typeface="Roboto" panose="02000000000000000000" pitchFamily="2" charset="0"/>
              </a:rPr>
            </a:br>
            <a:endParaRPr lang="nl-BE" sz="3100" dirty="0"/>
          </a:p>
        </p:txBody>
      </p:sp>
      <p:sp>
        <p:nvSpPr>
          <p:cNvPr id="3" name="Tijdelijke aanduiding voor tekst 2">
            <a:extLst>
              <a:ext uri="{FF2B5EF4-FFF2-40B4-BE49-F238E27FC236}">
                <a16:creationId xmlns:a16="http://schemas.microsoft.com/office/drawing/2014/main" id="{54A267E5-86AB-237C-1803-939CC642A2FA}"/>
              </a:ext>
            </a:extLst>
          </p:cNvPr>
          <p:cNvSpPr>
            <a:spLocks noGrp="1"/>
          </p:cNvSpPr>
          <p:nvPr>
            <p:ph type="body" sz="quarter" idx="1"/>
          </p:nvPr>
        </p:nvSpPr>
        <p:spPr/>
        <p:txBody>
          <a:bodyPr/>
          <a:lstStyle/>
          <a:p>
            <a:endParaRPr lang="nl-BE" dirty="0"/>
          </a:p>
        </p:txBody>
      </p:sp>
    </p:spTree>
    <p:extLst>
      <p:ext uri="{BB962C8B-B14F-4D97-AF65-F5344CB8AC3E}">
        <p14:creationId xmlns:p14="http://schemas.microsoft.com/office/powerpoint/2010/main" val="208542038"/>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E7845A-4433-6380-0884-CFEDD0A384BD}"/>
              </a:ext>
            </a:extLst>
          </p:cNvPr>
          <p:cNvSpPr>
            <a:spLocks noGrp="1"/>
          </p:cNvSpPr>
          <p:nvPr>
            <p:ph type="title"/>
          </p:nvPr>
        </p:nvSpPr>
        <p:spPr/>
        <p:txBody>
          <a:bodyPr/>
          <a:lstStyle/>
          <a:p>
            <a:r>
              <a:rPr lang="nl-BE" dirty="0"/>
              <a:t>C. </a:t>
            </a:r>
            <a:r>
              <a:rPr lang="nl-BE" dirty="0" err="1"/>
              <a:t>What</a:t>
            </a:r>
            <a:r>
              <a:rPr lang="nl-BE" dirty="0"/>
              <a:t>? acties</a:t>
            </a:r>
          </a:p>
        </p:txBody>
      </p:sp>
      <p:sp>
        <p:nvSpPr>
          <p:cNvPr id="3" name="Tijdelijke aanduiding voor tekst 2">
            <a:extLst>
              <a:ext uri="{FF2B5EF4-FFF2-40B4-BE49-F238E27FC236}">
                <a16:creationId xmlns:a16="http://schemas.microsoft.com/office/drawing/2014/main" id="{F5567A1A-FE00-CC42-B2C6-4A5C185570A6}"/>
              </a:ext>
            </a:extLst>
          </p:cNvPr>
          <p:cNvSpPr>
            <a:spLocks noGrp="1"/>
          </p:cNvSpPr>
          <p:nvPr>
            <p:ph type="body" sz="quarter" idx="1"/>
          </p:nvPr>
        </p:nvSpPr>
        <p:spPr/>
        <p:txBody>
          <a:bodyPr/>
          <a:lstStyle/>
          <a:p>
            <a:r>
              <a:rPr lang="nl-BE" dirty="0"/>
              <a:t>Plan opmaken</a:t>
            </a:r>
          </a:p>
          <a:p>
            <a:r>
              <a:rPr lang="nl-BE" dirty="0"/>
              <a:t>Prioriteiten bepalen</a:t>
            </a:r>
          </a:p>
        </p:txBody>
      </p:sp>
    </p:spTree>
    <p:extLst>
      <p:ext uri="{BB962C8B-B14F-4D97-AF65-F5344CB8AC3E}">
        <p14:creationId xmlns:p14="http://schemas.microsoft.com/office/powerpoint/2010/main" val="136997374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9B3834-3241-A37B-20FF-D3C3F70A1B3B}"/>
              </a:ext>
            </a:extLst>
          </p:cNvPr>
          <p:cNvSpPr>
            <a:spLocks noGrp="1"/>
          </p:cNvSpPr>
          <p:nvPr>
            <p:ph type="title"/>
          </p:nvPr>
        </p:nvSpPr>
        <p:spPr/>
        <p:txBody>
          <a:bodyPr/>
          <a:lstStyle/>
          <a:p>
            <a:endParaRPr lang="nl-BE" dirty="0"/>
          </a:p>
        </p:txBody>
      </p:sp>
      <p:sp>
        <p:nvSpPr>
          <p:cNvPr id="3" name="Tijdelijke aanduiding voor tekst 2">
            <a:extLst>
              <a:ext uri="{FF2B5EF4-FFF2-40B4-BE49-F238E27FC236}">
                <a16:creationId xmlns:a16="http://schemas.microsoft.com/office/drawing/2014/main" id="{32C06B40-C9C1-0451-30D5-8E86433614ED}"/>
              </a:ext>
            </a:extLst>
          </p:cNvPr>
          <p:cNvSpPr>
            <a:spLocks noGrp="1"/>
          </p:cNvSpPr>
          <p:nvPr>
            <p:ph type="body" sz="quarter" idx="1"/>
          </p:nvPr>
        </p:nvSpPr>
        <p:spPr/>
        <p:txBody>
          <a:bodyPr/>
          <a:lstStyle/>
          <a:p>
            <a:endParaRPr lang="nl-BE"/>
          </a:p>
        </p:txBody>
      </p:sp>
      <p:pic>
        <p:nvPicPr>
          <p:cNvPr id="5" name="Afbeelding 4">
            <a:extLst>
              <a:ext uri="{FF2B5EF4-FFF2-40B4-BE49-F238E27FC236}">
                <a16:creationId xmlns:a16="http://schemas.microsoft.com/office/drawing/2014/main" id="{09072DE0-4327-B7CF-8CF4-5B86D2C81252}"/>
              </a:ext>
            </a:extLst>
          </p:cNvPr>
          <p:cNvPicPr>
            <a:picLocks noChangeAspect="1"/>
          </p:cNvPicPr>
          <p:nvPr/>
        </p:nvPicPr>
        <p:blipFill>
          <a:blip r:embed="rId2"/>
          <a:stretch>
            <a:fillRect/>
          </a:stretch>
        </p:blipFill>
        <p:spPr>
          <a:xfrm>
            <a:off x="973394" y="884903"/>
            <a:ext cx="10309122" cy="5515897"/>
          </a:xfrm>
          <a:prstGeom prst="rect">
            <a:avLst/>
          </a:prstGeom>
        </p:spPr>
      </p:pic>
    </p:spTree>
    <p:extLst>
      <p:ext uri="{BB962C8B-B14F-4D97-AF65-F5344CB8AC3E}">
        <p14:creationId xmlns:p14="http://schemas.microsoft.com/office/powerpoint/2010/main" val="60797537"/>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3268F6-7D95-40D1-0A75-77D6DBAD3719}"/>
              </a:ext>
            </a:extLst>
          </p:cNvPr>
          <p:cNvSpPr>
            <a:spLocks noGrp="1"/>
          </p:cNvSpPr>
          <p:nvPr>
            <p:ph type="title"/>
          </p:nvPr>
        </p:nvSpPr>
        <p:spPr/>
        <p:txBody>
          <a:bodyPr/>
          <a:lstStyle/>
          <a:p>
            <a:r>
              <a:rPr lang="nl-BE" dirty="0"/>
              <a:t>TOPOI-kader als beleidsinstrument</a:t>
            </a:r>
          </a:p>
        </p:txBody>
      </p:sp>
      <p:sp>
        <p:nvSpPr>
          <p:cNvPr id="3" name="Tijdelijke aanduiding voor tekst 2">
            <a:extLst>
              <a:ext uri="{FF2B5EF4-FFF2-40B4-BE49-F238E27FC236}">
                <a16:creationId xmlns:a16="http://schemas.microsoft.com/office/drawing/2014/main" id="{C8FFFD7F-3B3E-D256-5A95-D0A5A86F0BFD}"/>
              </a:ext>
            </a:extLst>
          </p:cNvPr>
          <p:cNvSpPr>
            <a:spLocks noGrp="1"/>
          </p:cNvSpPr>
          <p:nvPr>
            <p:ph type="body" sz="quarter" idx="1"/>
          </p:nvPr>
        </p:nvSpPr>
        <p:spPr>
          <a:xfrm>
            <a:off x="796413" y="3886200"/>
            <a:ext cx="10545097" cy="2750574"/>
          </a:xfrm>
        </p:spPr>
        <p:txBody>
          <a:bodyPr/>
          <a:lstStyle/>
          <a:p>
            <a:r>
              <a:rPr lang="nl-BE" dirty="0"/>
              <a:t>Taalbeleid-ouderbetrokkenheid-personeelsbeleid- organisatie-identiteit</a:t>
            </a:r>
          </a:p>
        </p:txBody>
      </p:sp>
    </p:spTree>
    <p:extLst>
      <p:ext uri="{BB962C8B-B14F-4D97-AF65-F5344CB8AC3E}">
        <p14:creationId xmlns:p14="http://schemas.microsoft.com/office/powerpoint/2010/main" val="4249293131"/>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40FFF3-6F92-9F92-ED40-3C08401BF1B4}"/>
              </a:ext>
            </a:extLst>
          </p:cNvPr>
          <p:cNvSpPr>
            <a:spLocks noGrp="1"/>
          </p:cNvSpPr>
          <p:nvPr>
            <p:ph type="title"/>
          </p:nvPr>
        </p:nvSpPr>
        <p:spPr>
          <a:xfrm>
            <a:off x="2209799" y="2130425"/>
            <a:ext cx="8586019" cy="1470025"/>
          </a:xfrm>
        </p:spPr>
        <p:txBody>
          <a:bodyPr/>
          <a:lstStyle/>
          <a:p>
            <a:r>
              <a:rPr lang="nl-BE" dirty="0"/>
              <a:t>10 sleutels om aan te werken</a:t>
            </a:r>
          </a:p>
        </p:txBody>
      </p:sp>
      <p:sp>
        <p:nvSpPr>
          <p:cNvPr id="3" name="Tijdelijke aanduiding voor tekst 2">
            <a:extLst>
              <a:ext uri="{FF2B5EF4-FFF2-40B4-BE49-F238E27FC236}">
                <a16:creationId xmlns:a16="http://schemas.microsoft.com/office/drawing/2014/main" id="{AA3FC9F6-A2B1-B040-D095-B4FAF0169690}"/>
              </a:ext>
            </a:extLst>
          </p:cNvPr>
          <p:cNvSpPr>
            <a:spLocks noGrp="1"/>
          </p:cNvSpPr>
          <p:nvPr>
            <p:ph type="body" sz="quarter" idx="1"/>
          </p:nvPr>
        </p:nvSpPr>
        <p:spPr/>
        <p:txBody>
          <a:bodyPr/>
          <a:lstStyle/>
          <a:p>
            <a:r>
              <a:rPr lang="nl-BE" dirty="0"/>
              <a:t>Toetsstenen</a:t>
            </a:r>
          </a:p>
        </p:txBody>
      </p:sp>
    </p:spTree>
    <p:extLst>
      <p:ext uri="{BB962C8B-B14F-4D97-AF65-F5344CB8AC3E}">
        <p14:creationId xmlns:p14="http://schemas.microsoft.com/office/powerpoint/2010/main" val="2157111666"/>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658E0A-89B4-1DED-E6B3-F07DC40B0905}"/>
              </a:ext>
            </a:extLst>
          </p:cNvPr>
          <p:cNvSpPr>
            <a:spLocks noGrp="1"/>
          </p:cNvSpPr>
          <p:nvPr>
            <p:ph type="title"/>
          </p:nvPr>
        </p:nvSpPr>
        <p:spPr/>
        <p:txBody>
          <a:bodyPr/>
          <a:lstStyle/>
          <a:p>
            <a:r>
              <a:rPr lang="nl-BE" dirty="0"/>
              <a:t>1. Alles start met verbinding</a:t>
            </a:r>
          </a:p>
        </p:txBody>
      </p:sp>
      <p:sp>
        <p:nvSpPr>
          <p:cNvPr id="3" name="Tijdelijke aanduiding voor tekst 2">
            <a:extLst>
              <a:ext uri="{FF2B5EF4-FFF2-40B4-BE49-F238E27FC236}">
                <a16:creationId xmlns:a16="http://schemas.microsoft.com/office/drawing/2014/main" id="{382A86CC-C2BE-6FF8-4600-25CFC668806B}"/>
              </a:ext>
            </a:extLst>
          </p:cNvPr>
          <p:cNvSpPr>
            <a:spLocks noGrp="1"/>
          </p:cNvSpPr>
          <p:nvPr>
            <p:ph type="body" sz="quarter" idx="1"/>
          </p:nvPr>
        </p:nvSpPr>
        <p:spPr>
          <a:xfrm>
            <a:off x="3937818" y="3886199"/>
            <a:ext cx="7447937" cy="2905023"/>
          </a:xfrm>
        </p:spPr>
        <p:txBody>
          <a:bodyPr/>
          <a:lstStyle/>
          <a:p>
            <a:r>
              <a:rPr lang="nl-BE" dirty="0"/>
              <a:t>-met jezelf (vreemde andere in jezelf)</a:t>
            </a:r>
          </a:p>
          <a:p>
            <a:r>
              <a:rPr lang="nl-BE" dirty="0"/>
              <a:t>- met de ander</a:t>
            </a:r>
          </a:p>
          <a:p>
            <a:r>
              <a:rPr lang="nl-BE" dirty="0"/>
              <a:t>- met elkaar</a:t>
            </a:r>
          </a:p>
          <a:p>
            <a:r>
              <a:rPr lang="nl-BE" dirty="0"/>
              <a:t>- met de maatschappij</a:t>
            </a:r>
          </a:p>
          <a:p>
            <a:endParaRPr lang="nl-BE" dirty="0"/>
          </a:p>
        </p:txBody>
      </p:sp>
      <p:pic>
        <p:nvPicPr>
          <p:cNvPr id="4" name="Picture 2" descr="Afbeeldingsresultaat voor afbeelding wees een OEN">
            <a:extLst>
              <a:ext uri="{FF2B5EF4-FFF2-40B4-BE49-F238E27FC236}">
                <a16:creationId xmlns:a16="http://schemas.microsoft.com/office/drawing/2014/main" id="{6D592F9B-C6BC-799F-256D-17193AC847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25134"/>
            <a:ext cx="3554361" cy="3141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853606"/>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B5B421-4427-CC98-9240-D4488C3E629B}"/>
              </a:ext>
            </a:extLst>
          </p:cNvPr>
          <p:cNvSpPr>
            <a:spLocks noGrp="1"/>
          </p:cNvSpPr>
          <p:nvPr>
            <p:ph type="title"/>
          </p:nvPr>
        </p:nvSpPr>
        <p:spPr/>
        <p:txBody>
          <a:bodyPr/>
          <a:lstStyle/>
          <a:p>
            <a:r>
              <a:rPr lang="nl-BE" dirty="0"/>
              <a:t>VERBINDING IS DE SLEUTEL</a:t>
            </a:r>
          </a:p>
        </p:txBody>
      </p:sp>
      <p:sp>
        <p:nvSpPr>
          <p:cNvPr id="3" name="Tijdelijke aanduiding voor tekst 2">
            <a:extLst>
              <a:ext uri="{FF2B5EF4-FFF2-40B4-BE49-F238E27FC236}">
                <a16:creationId xmlns:a16="http://schemas.microsoft.com/office/drawing/2014/main" id="{4CC8E5FC-CE6C-3307-68E1-4B7510322229}"/>
              </a:ext>
            </a:extLst>
          </p:cNvPr>
          <p:cNvSpPr>
            <a:spLocks noGrp="1"/>
          </p:cNvSpPr>
          <p:nvPr>
            <p:ph type="body" sz="quarter" idx="1"/>
          </p:nvPr>
        </p:nvSpPr>
        <p:spPr>
          <a:xfrm>
            <a:off x="1725561" y="3886200"/>
            <a:ext cx="8790039" cy="2971800"/>
          </a:xfrm>
        </p:spPr>
        <p:txBody>
          <a:bodyPr/>
          <a:lstStyle/>
          <a:p>
            <a:r>
              <a:rPr lang="nl-BE" dirty="0"/>
              <a:t>Brein</a:t>
            </a:r>
          </a:p>
          <a:p>
            <a:r>
              <a:rPr lang="nl-BE" dirty="0"/>
              <a:t>Maatschappij</a:t>
            </a:r>
          </a:p>
          <a:p>
            <a:r>
              <a:rPr lang="nl-BE" dirty="0"/>
              <a:t>Waarden als bindmiddel</a:t>
            </a:r>
          </a:p>
          <a:p>
            <a:r>
              <a:rPr lang="nl-BE" dirty="0"/>
              <a:t>Diversiteit is een waarde</a:t>
            </a:r>
          </a:p>
        </p:txBody>
      </p:sp>
    </p:spTree>
    <p:extLst>
      <p:ext uri="{BB962C8B-B14F-4D97-AF65-F5344CB8AC3E}">
        <p14:creationId xmlns:p14="http://schemas.microsoft.com/office/powerpoint/2010/main" val="1392542660"/>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D5DB21-94E4-17AE-BF24-85BBB7FA75CE}"/>
              </a:ext>
            </a:extLst>
          </p:cNvPr>
          <p:cNvSpPr>
            <a:spLocks noGrp="1"/>
          </p:cNvSpPr>
          <p:nvPr>
            <p:ph type="title"/>
          </p:nvPr>
        </p:nvSpPr>
        <p:spPr/>
        <p:txBody>
          <a:bodyPr/>
          <a:lstStyle/>
          <a:p>
            <a:endParaRPr lang="nl-BE" dirty="0"/>
          </a:p>
        </p:txBody>
      </p:sp>
      <p:sp>
        <p:nvSpPr>
          <p:cNvPr id="3" name="Tijdelijke aanduiding voor tekst 2">
            <a:extLst>
              <a:ext uri="{FF2B5EF4-FFF2-40B4-BE49-F238E27FC236}">
                <a16:creationId xmlns:a16="http://schemas.microsoft.com/office/drawing/2014/main" id="{DEC68C8C-3D7B-B6E8-0C20-796E731F3474}"/>
              </a:ext>
            </a:extLst>
          </p:cNvPr>
          <p:cNvSpPr>
            <a:spLocks noGrp="1"/>
          </p:cNvSpPr>
          <p:nvPr>
            <p:ph type="body" sz="quarter" idx="1"/>
          </p:nvPr>
        </p:nvSpPr>
        <p:spPr/>
        <p:txBody>
          <a:bodyPr/>
          <a:lstStyle/>
          <a:p>
            <a:endParaRPr lang="nl-BE"/>
          </a:p>
        </p:txBody>
      </p:sp>
      <p:pic>
        <p:nvPicPr>
          <p:cNvPr id="5" name="Afbeelding 4">
            <a:extLst>
              <a:ext uri="{FF2B5EF4-FFF2-40B4-BE49-F238E27FC236}">
                <a16:creationId xmlns:a16="http://schemas.microsoft.com/office/drawing/2014/main" id="{25D571F7-E0F9-36A3-E45F-3423396F2FEF}"/>
              </a:ext>
            </a:extLst>
          </p:cNvPr>
          <p:cNvPicPr>
            <a:picLocks noChangeAspect="1"/>
          </p:cNvPicPr>
          <p:nvPr/>
        </p:nvPicPr>
        <p:blipFill>
          <a:blip r:embed="rId2"/>
          <a:stretch>
            <a:fillRect/>
          </a:stretch>
        </p:blipFill>
        <p:spPr>
          <a:xfrm>
            <a:off x="235974" y="1032387"/>
            <a:ext cx="11695471" cy="5619135"/>
          </a:xfrm>
          <a:prstGeom prst="rect">
            <a:avLst/>
          </a:prstGeom>
        </p:spPr>
      </p:pic>
    </p:spTree>
    <p:extLst>
      <p:ext uri="{BB962C8B-B14F-4D97-AF65-F5344CB8AC3E}">
        <p14:creationId xmlns:p14="http://schemas.microsoft.com/office/powerpoint/2010/main" val="3605014325"/>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17AAE6-F459-16E8-8B5C-509E6DF9BDBF}"/>
              </a:ext>
            </a:extLst>
          </p:cNvPr>
          <p:cNvSpPr>
            <a:spLocks noGrp="1"/>
          </p:cNvSpPr>
          <p:nvPr>
            <p:ph type="title"/>
          </p:nvPr>
        </p:nvSpPr>
        <p:spPr>
          <a:xfrm>
            <a:off x="0" y="1356852"/>
            <a:ext cx="12191999" cy="4572000"/>
          </a:xfrm>
        </p:spPr>
        <p:txBody>
          <a:bodyPr>
            <a:normAutofit fontScale="90000"/>
          </a:bodyPr>
          <a:lstStyle/>
          <a:p>
            <a:r>
              <a:rPr lang="nl-BE" dirty="0" err="1"/>
              <a:t>Caleidoscopia</a:t>
            </a:r>
            <a:br>
              <a:rPr lang="nl-BE" dirty="0"/>
            </a:br>
            <a:r>
              <a:rPr lang="nl-BE" dirty="0"/>
              <a:t>waarden en normen oefening</a:t>
            </a:r>
            <a:br>
              <a:rPr lang="nl-BE" dirty="0"/>
            </a:br>
            <a:r>
              <a:rPr lang="nl-BE" dirty="0"/>
              <a:t>heilige huisjes</a:t>
            </a:r>
            <a:br>
              <a:rPr lang="nl-BE" dirty="0"/>
            </a:br>
            <a:r>
              <a:rPr lang="nl-BE" dirty="0"/>
              <a:t>identiteitscirkels</a:t>
            </a:r>
            <a:br>
              <a:rPr lang="nl-BE" dirty="0"/>
            </a:br>
            <a:r>
              <a:rPr lang="nl-BE" dirty="0"/>
              <a:t>beschermjassen</a:t>
            </a:r>
            <a:br>
              <a:rPr lang="nl-BE" dirty="0"/>
            </a:br>
            <a:br>
              <a:rPr lang="nl-BE" dirty="0"/>
            </a:br>
            <a:endParaRPr lang="nl-BE" dirty="0"/>
          </a:p>
        </p:txBody>
      </p:sp>
      <p:sp>
        <p:nvSpPr>
          <p:cNvPr id="3" name="Tijdelijke aanduiding voor tekst 2">
            <a:extLst>
              <a:ext uri="{FF2B5EF4-FFF2-40B4-BE49-F238E27FC236}">
                <a16:creationId xmlns:a16="http://schemas.microsoft.com/office/drawing/2014/main" id="{EDC8F59E-90C0-BC81-FFAB-D1A08133E8BE}"/>
              </a:ext>
            </a:extLst>
          </p:cNvPr>
          <p:cNvSpPr>
            <a:spLocks noGrp="1"/>
          </p:cNvSpPr>
          <p:nvPr>
            <p:ph type="body" sz="quarter" idx="1"/>
          </p:nvPr>
        </p:nvSpPr>
        <p:spPr/>
        <p:txBody>
          <a:bodyPr/>
          <a:lstStyle/>
          <a:p>
            <a:endParaRPr lang="nl-BE"/>
          </a:p>
        </p:txBody>
      </p:sp>
    </p:spTree>
    <p:extLst>
      <p:ext uri="{BB962C8B-B14F-4D97-AF65-F5344CB8AC3E}">
        <p14:creationId xmlns:p14="http://schemas.microsoft.com/office/powerpoint/2010/main" val="1180490634"/>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943A08-5183-D50D-2C58-F237E3592520}"/>
              </a:ext>
            </a:extLst>
          </p:cNvPr>
          <p:cNvSpPr>
            <a:spLocks noGrp="1"/>
          </p:cNvSpPr>
          <p:nvPr>
            <p:ph type="title"/>
          </p:nvPr>
        </p:nvSpPr>
        <p:spPr>
          <a:xfrm>
            <a:off x="7211960" y="1219201"/>
            <a:ext cx="4748982" cy="4163960"/>
          </a:xfrm>
        </p:spPr>
        <p:txBody>
          <a:bodyPr>
            <a:normAutofit/>
          </a:bodyPr>
          <a:lstStyle/>
          <a:p>
            <a:r>
              <a:rPr lang="nl-NL" sz="2800" b="0" i="0" u="none" strike="noStrike" dirty="0">
                <a:solidFill>
                  <a:srgbClr val="000000"/>
                </a:solidFill>
                <a:effectLst/>
                <a:latin typeface="Arial" panose="020B0604020202020204" pitchFamily="34" charset="0"/>
              </a:rPr>
              <a:t>Empathie is de kunst je in je verbeelding te verplaatsen in de gedachten van andere mensen, daardoor hun gevoelens en standpunten te begrijpen en je in je handelen daardoor te laten leiden.</a:t>
            </a:r>
            <a:br>
              <a:rPr lang="nl-NL" sz="2800" b="0" i="0" u="none" strike="noStrike" dirty="0">
                <a:solidFill>
                  <a:srgbClr val="000000"/>
                </a:solidFill>
                <a:effectLst/>
                <a:latin typeface="Arial" panose="020B0604020202020204" pitchFamily="34" charset="0"/>
              </a:rPr>
            </a:br>
            <a:endParaRPr lang="nl-BE" sz="2800" dirty="0"/>
          </a:p>
        </p:txBody>
      </p:sp>
      <p:sp>
        <p:nvSpPr>
          <p:cNvPr id="3" name="Tijdelijke aanduiding voor tekst 2">
            <a:extLst>
              <a:ext uri="{FF2B5EF4-FFF2-40B4-BE49-F238E27FC236}">
                <a16:creationId xmlns:a16="http://schemas.microsoft.com/office/drawing/2014/main" id="{6BCE655A-D3A6-3FC7-78DC-3C85B2B19604}"/>
              </a:ext>
            </a:extLst>
          </p:cNvPr>
          <p:cNvSpPr>
            <a:spLocks noGrp="1"/>
          </p:cNvSpPr>
          <p:nvPr>
            <p:ph type="body" sz="quarter" idx="1"/>
          </p:nvPr>
        </p:nvSpPr>
        <p:spPr/>
        <p:txBody>
          <a:bodyPr/>
          <a:lstStyle/>
          <a:p>
            <a:endParaRPr lang="nl-BE"/>
          </a:p>
        </p:txBody>
      </p:sp>
      <p:pic>
        <p:nvPicPr>
          <p:cNvPr id="1026" name="Picture 2">
            <a:extLst>
              <a:ext uri="{FF2B5EF4-FFF2-40B4-BE49-F238E27FC236}">
                <a16:creationId xmlns:a16="http://schemas.microsoft.com/office/drawing/2014/main" id="{1CDFC05D-CFF4-5143-3E36-FB590DEE49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40" y="0"/>
            <a:ext cx="6400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060539"/>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AB70EB-3DBF-44F7-7B9F-46D8FFD6B733}"/>
              </a:ext>
            </a:extLst>
          </p:cNvPr>
          <p:cNvSpPr>
            <a:spLocks noGrp="1"/>
          </p:cNvSpPr>
          <p:nvPr>
            <p:ph type="title"/>
          </p:nvPr>
        </p:nvSpPr>
        <p:spPr/>
        <p:txBody>
          <a:bodyPr/>
          <a:lstStyle/>
          <a:p>
            <a:r>
              <a:rPr lang="nl-BE" dirty="0"/>
              <a:t>2. Een professionele basishouding</a:t>
            </a:r>
          </a:p>
        </p:txBody>
      </p:sp>
      <p:sp>
        <p:nvSpPr>
          <p:cNvPr id="3" name="Tijdelijke aanduiding voor tekst 2">
            <a:extLst>
              <a:ext uri="{FF2B5EF4-FFF2-40B4-BE49-F238E27FC236}">
                <a16:creationId xmlns:a16="http://schemas.microsoft.com/office/drawing/2014/main" id="{79AC8C9C-E6C3-45EB-27BD-02D2A6926E57}"/>
              </a:ext>
            </a:extLst>
          </p:cNvPr>
          <p:cNvSpPr>
            <a:spLocks noGrp="1"/>
          </p:cNvSpPr>
          <p:nvPr>
            <p:ph type="body" sz="quarter" idx="1"/>
          </p:nvPr>
        </p:nvSpPr>
        <p:spPr>
          <a:xfrm>
            <a:off x="1061885" y="3886200"/>
            <a:ext cx="10338618" cy="2750574"/>
          </a:xfrm>
        </p:spPr>
        <p:txBody>
          <a:bodyPr>
            <a:normAutofit lnSpcReduction="10000"/>
          </a:bodyPr>
          <a:lstStyle/>
          <a:p>
            <a:r>
              <a:rPr lang="nl-BE" dirty="0"/>
              <a:t>Waarom?</a:t>
            </a:r>
          </a:p>
          <a:p>
            <a:r>
              <a:rPr lang="nl-BE" dirty="0"/>
              <a:t>Enige sluis</a:t>
            </a:r>
          </a:p>
          <a:p>
            <a:r>
              <a:rPr lang="nl-BE" dirty="0"/>
              <a:t>Impact</a:t>
            </a:r>
          </a:p>
          <a:p>
            <a:r>
              <a:rPr lang="nl-BE" dirty="0"/>
              <a:t>VTO beleid</a:t>
            </a:r>
          </a:p>
          <a:p>
            <a:r>
              <a:rPr lang="nl-BE" dirty="0"/>
              <a:t>Aanvaarden- bewustwording…</a:t>
            </a:r>
          </a:p>
        </p:txBody>
      </p:sp>
      <p:pic>
        <p:nvPicPr>
          <p:cNvPr id="4" name="Picture 2" descr="Afbeeldingsresultaat voor afbeelding wees een OEN">
            <a:extLst>
              <a:ext uri="{FF2B5EF4-FFF2-40B4-BE49-F238E27FC236}">
                <a16:creationId xmlns:a16="http://schemas.microsoft.com/office/drawing/2014/main" id="{4C4AA908-7F6E-BFF6-9BF7-A764A8AF36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77032"/>
            <a:ext cx="2953563" cy="2622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692833"/>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35C225-0C1D-5658-4393-7495CE08EA71}"/>
              </a:ext>
            </a:extLst>
          </p:cNvPr>
          <p:cNvSpPr>
            <a:spLocks noGrp="1"/>
          </p:cNvSpPr>
          <p:nvPr>
            <p:ph type="title"/>
          </p:nvPr>
        </p:nvSpPr>
        <p:spPr>
          <a:xfrm>
            <a:off x="0" y="899653"/>
            <a:ext cx="12192000" cy="5014450"/>
          </a:xfrm>
        </p:spPr>
        <p:txBody>
          <a:bodyPr>
            <a:noAutofit/>
          </a:bodyPr>
          <a:lstStyle/>
          <a:p>
            <a:pPr marL="177800" rtl="0">
              <a:spcBef>
                <a:spcPts val="0"/>
              </a:spcBef>
              <a:spcAft>
                <a:spcPts val="0"/>
              </a:spcAft>
            </a:pPr>
            <a:r>
              <a:rPr lang="nl-NL" sz="2800" b="0" i="0" u="none" strike="noStrike" dirty="0">
                <a:solidFill>
                  <a:srgbClr val="000000"/>
                </a:solidFill>
                <a:effectLst/>
                <a:latin typeface="Arial" panose="020B0604020202020204" pitchFamily="34" charset="0"/>
              </a:rPr>
              <a:t>Privileges zijn geen bonuspunten voor jou en je team. Het zijn oneerlijke strafpunten die het andere team krijgt en jij niet. Privilege is niet de aanwezigheid van extraatjes en voordelen. Het is de afwezigheid van obstakels en barrières. Dat is veel moeilijker op te merken. Als je het moeilijk vindt om je privileges te herkennen, concentreer je dan op wat je niet hoeft te doorstaan.’ Marie </a:t>
            </a:r>
            <a:r>
              <a:rPr lang="nl-NL" sz="2800" b="0" i="0" u="none" strike="noStrike" dirty="0" err="1">
                <a:solidFill>
                  <a:srgbClr val="000000"/>
                </a:solidFill>
                <a:effectLst/>
                <a:latin typeface="Arial" panose="020B0604020202020204" pitchFamily="34" charset="0"/>
              </a:rPr>
              <a:t>Beecham</a:t>
            </a:r>
            <a:br>
              <a:rPr lang="nl-NL" sz="2800" b="0" dirty="0">
                <a:effectLst/>
              </a:rPr>
            </a:br>
            <a:br>
              <a:rPr lang="nl-NL" sz="2800" dirty="0"/>
            </a:br>
            <a:endParaRPr lang="nl-BE" sz="2800" dirty="0"/>
          </a:p>
        </p:txBody>
      </p:sp>
      <p:sp>
        <p:nvSpPr>
          <p:cNvPr id="3" name="Tijdelijke aanduiding voor tekst 2">
            <a:extLst>
              <a:ext uri="{FF2B5EF4-FFF2-40B4-BE49-F238E27FC236}">
                <a16:creationId xmlns:a16="http://schemas.microsoft.com/office/drawing/2014/main" id="{BC6C6EB3-18FF-9A18-9BC6-75A28B9CF6AB}"/>
              </a:ext>
            </a:extLst>
          </p:cNvPr>
          <p:cNvSpPr>
            <a:spLocks noGrp="1"/>
          </p:cNvSpPr>
          <p:nvPr>
            <p:ph type="body" sz="quarter" idx="1"/>
          </p:nvPr>
        </p:nvSpPr>
        <p:spPr/>
        <p:txBody>
          <a:bodyPr/>
          <a:lstStyle/>
          <a:p>
            <a:endParaRPr lang="nl-BE"/>
          </a:p>
        </p:txBody>
      </p:sp>
    </p:spTree>
    <p:extLst>
      <p:ext uri="{BB962C8B-B14F-4D97-AF65-F5344CB8AC3E}">
        <p14:creationId xmlns:p14="http://schemas.microsoft.com/office/powerpoint/2010/main" val="4174719860"/>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0A6F7B-A7C1-97E0-C50D-3698B8B3D508}"/>
              </a:ext>
            </a:extLst>
          </p:cNvPr>
          <p:cNvSpPr>
            <a:spLocks noGrp="1"/>
          </p:cNvSpPr>
          <p:nvPr>
            <p:ph type="title"/>
          </p:nvPr>
        </p:nvSpPr>
        <p:spPr/>
        <p:txBody>
          <a:bodyPr/>
          <a:lstStyle/>
          <a:p>
            <a:r>
              <a:rPr lang="nl-BE" dirty="0"/>
              <a:t>3. Toegankelijke en respectvolle verbindende communicatie</a:t>
            </a:r>
          </a:p>
        </p:txBody>
      </p:sp>
      <p:sp>
        <p:nvSpPr>
          <p:cNvPr id="3" name="Tijdelijke aanduiding voor tekst 2">
            <a:extLst>
              <a:ext uri="{FF2B5EF4-FFF2-40B4-BE49-F238E27FC236}">
                <a16:creationId xmlns:a16="http://schemas.microsoft.com/office/drawing/2014/main" id="{572EF417-DF22-F27C-5F2E-B0B01869CEB6}"/>
              </a:ext>
            </a:extLst>
          </p:cNvPr>
          <p:cNvSpPr>
            <a:spLocks noGrp="1"/>
          </p:cNvSpPr>
          <p:nvPr>
            <p:ph type="body" sz="quarter" idx="1"/>
          </p:nvPr>
        </p:nvSpPr>
        <p:spPr>
          <a:xfrm>
            <a:off x="2816942" y="3886199"/>
            <a:ext cx="9261987" cy="2794819"/>
          </a:xfrm>
        </p:spPr>
        <p:txBody>
          <a:bodyPr>
            <a:normAutofit fontScale="92500"/>
          </a:bodyPr>
          <a:lstStyle/>
          <a:p>
            <a:endParaRPr lang="nl-BE" dirty="0"/>
          </a:p>
          <a:p>
            <a:r>
              <a:rPr lang="nl-BE" dirty="0"/>
              <a:t>TOPOI model van interculturele communicatie</a:t>
            </a:r>
          </a:p>
          <a:p>
            <a:r>
              <a:rPr lang="nl-BE" dirty="0"/>
              <a:t>ALLES is communicatie</a:t>
            </a:r>
          </a:p>
          <a:p>
            <a:r>
              <a:rPr lang="nl-BE" dirty="0"/>
              <a:t>Drempels aan beide zijden, ook structurele drempels</a:t>
            </a:r>
          </a:p>
          <a:p>
            <a:r>
              <a:rPr lang="nl-BE" dirty="0"/>
              <a:t>Confrontatie hoort erbij-leerkansen</a:t>
            </a:r>
          </a:p>
        </p:txBody>
      </p:sp>
      <p:pic>
        <p:nvPicPr>
          <p:cNvPr id="4" name="Picture 2" descr="Afbeeldingsresultaat voor afbeelding wees een OEN">
            <a:extLst>
              <a:ext uri="{FF2B5EF4-FFF2-40B4-BE49-F238E27FC236}">
                <a16:creationId xmlns:a16="http://schemas.microsoft.com/office/drawing/2014/main" id="{F589EB47-E0CF-1B59-2672-CE66DD3352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896464"/>
            <a:ext cx="2346095" cy="1961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94980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9AC913-0643-0D24-F359-A5A8F9B70C72}"/>
              </a:ext>
            </a:extLst>
          </p:cNvPr>
          <p:cNvSpPr>
            <a:spLocks noGrp="1"/>
          </p:cNvSpPr>
          <p:nvPr>
            <p:ph type="title"/>
          </p:nvPr>
        </p:nvSpPr>
        <p:spPr/>
        <p:txBody>
          <a:bodyPr/>
          <a:lstStyle/>
          <a:p>
            <a:endParaRPr lang="nl-BE" dirty="0"/>
          </a:p>
        </p:txBody>
      </p:sp>
      <p:sp>
        <p:nvSpPr>
          <p:cNvPr id="3" name="Tijdelijke aanduiding voor tekst 2">
            <a:extLst>
              <a:ext uri="{FF2B5EF4-FFF2-40B4-BE49-F238E27FC236}">
                <a16:creationId xmlns:a16="http://schemas.microsoft.com/office/drawing/2014/main" id="{40979899-4FDC-0898-E4BA-DFD6371CFBB9}"/>
              </a:ext>
            </a:extLst>
          </p:cNvPr>
          <p:cNvSpPr>
            <a:spLocks noGrp="1"/>
          </p:cNvSpPr>
          <p:nvPr>
            <p:ph type="body" sz="quarter" idx="1"/>
          </p:nvPr>
        </p:nvSpPr>
        <p:spPr/>
        <p:txBody>
          <a:bodyPr/>
          <a:lstStyle/>
          <a:p>
            <a:endParaRPr lang="nl-BE"/>
          </a:p>
        </p:txBody>
      </p:sp>
      <p:pic>
        <p:nvPicPr>
          <p:cNvPr id="5" name="Afbeelding 4">
            <a:extLst>
              <a:ext uri="{FF2B5EF4-FFF2-40B4-BE49-F238E27FC236}">
                <a16:creationId xmlns:a16="http://schemas.microsoft.com/office/drawing/2014/main" id="{6944798F-1627-5AD6-9158-9005C342F57B}"/>
              </a:ext>
            </a:extLst>
          </p:cNvPr>
          <p:cNvPicPr>
            <a:picLocks noChangeAspect="1"/>
          </p:cNvPicPr>
          <p:nvPr/>
        </p:nvPicPr>
        <p:blipFill>
          <a:blip r:embed="rId2"/>
          <a:stretch>
            <a:fillRect/>
          </a:stretch>
        </p:blipFill>
        <p:spPr>
          <a:xfrm>
            <a:off x="0" y="309716"/>
            <a:ext cx="12192000" cy="6445045"/>
          </a:xfrm>
          <a:prstGeom prst="rect">
            <a:avLst/>
          </a:prstGeom>
        </p:spPr>
      </p:pic>
    </p:spTree>
    <p:extLst>
      <p:ext uri="{BB962C8B-B14F-4D97-AF65-F5344CB8AC3E}">
        <p14:creationId xmlns:p14="http://schemas.microsoft.com/office/powerpoint/2010/main" val="4240915876"/>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F7EF12-CA7E-413F-CDC6-AAA2702AC7A8}"/>
              </a:ext>
            </a:extLst>
          </p:cNvPr>
          <p:cNvSpPr>
            <a:spLocks noGrp="1"/>
          </p:cNvSpPr>
          <p:nvPr>
            <p:ph type="title"/>
          </p:nvPr>
        </p:nvSpPr>
        <p:spPr>
          <a:xfrm>
            <a:off x="103239" y="471948"/>
            <a:ext cx="12088761" cy="6076335"/>
          </a:xfrm>
        </p:spPr>
        <p:txBody>
          <a:bodyPr>
            <a:normAutofit/>
          </a:bodyPr>
          <a:lstStyle/>
          <a:p>
            <a:pPr marL="177800" rtl="0">
              <a:spcBef>
                <a:spcPts val="1000"/>
              </a:spcBef>
              <a:spcAft>
                <a:spcPts val="0"/>
              </a:spcAft>
            </a:pPr>
            <a:r>
              <a:rPr lang="nl-NL" sz="3100" b="0" i="0" u="none" strike="noStrike" dirty="0">
                <a:solidFill>
                  <a:srgbClr val="000000"/>
                </a:solidFill>
                <a:effectLst/>
                <a:latin typeface="Calibri" panose="020F0502020204030204" pitchFamily="34" charset="0"/>
              </a:rPr>
              <a:t>Uitdagend om in verbinding te blijven daar waar het soms botst.</a:t>
            </a:r>
            <a:br>
              <a:rPr lang="nl-NL" sz="3100" b="0" dirty="0">
                <a:effectLst/>
              </a:rPr>
            </a:br>
            <a:br>
              <a:rPr lang="nl-NL" sz="3100" b="0" dirty="0">
                <a:effectLst/>
              </a:rPr>
            </a:br>
            <a:r>
              <a:rPr lang="nl-NL" sz="3100" b="0" i="0" u="none" strike="noStrike" dirty="0">
                <a:solidFill>
                  <a:srgbClr val="000000"/>
                </a:solidFill>
                <a:effectLst/>
                <a:latin typeface="Calibri" panose="020F0502020204030204" pitchFamily="34" charset="0"/>
              </a:rPr>
              <a:t>Je hoeft niet TEGEN iets te zijn om VOOR iets anders te zijn.</a:t>
            </a:r>
            <a:br>
              <a:rPr lang="nl-NL" sz="3100" b="0" dirty="0">
                <a:effectLst/>
              </a:rPr>
            </a:br>
            <a:r>
              <a:rPr lang="nl-NL" sz="3100" b="0" i="0" u="none" strike="noStrike" dirty="0">
                <a:solidFill>
                  <a:srgbClr val="000000"/>
                </a:solidFill>
                <a:effectLst/>
                <a:latin typeface="Calibri" panose="020F0502020204030204" pitchFamily="34" charset="0"/>
              </a:rPr>
              <a:t>→ Nieuwsgierig zijn</a:t>
            </a:r>
            <a:br>
              <a:rPr lang="nl-NL" sz="3100" b="0" dirty="0">
                <a:effectLst/>
              </a:rPr>
            </a:br>
            <a:r>
              <a:rPr lang="nl-NL" sz="3100" b="0" i="0" u="none" strike="noStrike" dirty="0">
                <a:solidFill>
                  <a:srgbClr val="000000"/>
                </a:solidFill>
                <a:effectLst/>
                <a:latin typeface="Calibri" panose="020F0502020204030204" pitchFamily="34" charset="0"/>
              </a:rPr>
              <a:t>→ Gevoeligheden bespreekbaar durven maken</a:t>
            </a:r>
            <a:br>
              <a:rPr lang="nl-NL" sz="3100" b="0" dirty="0">
                <a:effectLst/>
              </a:rPr>
            </a:br>
            <a:r>
              <a:rPr lang="nl-NL" sz="3100" b="0" i="0" u="none" strike="noStrike" dirty="0">
                <a:solidFill>
                  <a:srgbClr val="000000"/>
                </a:solidFill>
                <a:effectLst/>
                <a:latin typeface="Calibri" panose="020F0502020204030204" pitchFamily="34" charset="0"/>
              </a:rPr>
              <a:t>= kwetsbaar durven zijn in verbinding met de ander</a:t>
            </a:r>
            <a:br>
              <a:rPr lang="nl-NL" sz="3100" b="0" dirty="0">
                <a:effectLst/>
              </a:rPr>
            </a:br>
            <a:br>
              <a:rPr lang="nl-NL" sz="3100" dirty="0"/>
            </a:br>
            <a:r>
              <a:rPr lang="nl-BE" b="0" dirty="0">
                <a:effectLst/>
              </a:rPr>
              <a:t>  </a:t>
            </a:r>
            <a:endParaRPr lang="nl-BE" dirty="0"/>
          </a:p>
        </p:txBody>
      </p:sp>
      <p:sp>
        <p:nvSpPr>
          <p:cNvPr id="3" name="Tijdelijke aanduiding voor tekst 2">
            <a:extLst>
              <a:ext uri="{FF2B5EF4-FFF2-40B4-BE49-F238E27FC236}">
                <a16:creationId xmlns:a16="http://schemas.microsoft.com/office/drawing/2014/main" id="{DBA7F91D-1F87-5B3C-5D78-1DABEF7B8FFD}"/>
              </a:ext>
            </a:extLst>
          </p:cNvPr>
          <p:cNvSpPr>
            <a:spLocks noGrp="1"/>
          </p:cNvSpPr>
          <p:nvPr>
            <p:ph type="body" sz="quarter" idx="1"/>
          </p:nvPr>
        </p:nvSpPr>
        <p:spPr/>
        <p:txBody>
          <a:bodyPr/>
          <a:lstStyle/>
          <a:p>
            <a:endParaRPr lang="nl-BE"/>
          </a:p>
        </p:txBody>
      </p:sp>
    </p:spTree>
    <p:extLst>
      <p:ext uri="{BB962C8B-B14F-4D97-AF65-F5344CB8AC3E}">
        <p14:creationId xmlns:p14="http://schemas.microsoft.com/office/powerpoint/2010/main" val="3942095134"/>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E24546-77FB-7EB7-E50E-1D38E4BE9D97}"/>
              </a:ext>
            </a:extLst>
          </p:cNvPr>
          <p:cNvSpPr>
            <a:spLocks noGrp="1"/>
          </p:cNvSpPr>
          <p:nvPr>
            <p:ph type="title"/>
          </p:nvPr>
        </p:nvSpPr>
        <p:spPr/>
        <p:txBody>
          <a:bodyPr/>
          <a:lstStyle/>
          <a:p>
            <a:r>
              <a:rPr lang="nl-BE" dirty="0"/>
              <a:t>4. Herkenbaarheid nastreven</a:t>
            </a:r>
          </a:p>
        </p:txBody>
      </p:sp>
      <p:sp>
        <p:nvSpPr>
          <p:cNvPr id="3" name="Tijdelijke aanduiding voor tekst 2">
            <a:extLst>
              <a:ext uri="{FF2B5EF4-FFF2-40B4-BE49-F238E27FC236}">
                <a16:creationId xmlns:a16="http://schemas.microsoft.com/office/drawing/2014/main" id="{577B877C-E94A-77F3-34F8-9CE18C2F5304}"/>
              </a:ext>
            </a:extLst>
          </p:cNvPr>
          <p:cNvSpPr>
            <a:spLocks noGrp="1"/>
          </p:cNvSpPr>
          <p:nvPr>
            <p:ph type="body" sz="quarter" idx="1"/>
          </p:nvPr>
        </p:nvSpPr>
        <p:spPr>
          <a:xfrm>
            <a:off x="2209799" y="3886200"/>
            <a:ext cx="7772399" cy="2662084"/>
          </a:xfrm>
        </p:spPr>
        <p:txBody>
          <a:bodyPr>
            <a:normAutofit lnSpcReduction="10000"/>
          </a:bodyPr>
          <a:lstStyle/>
          <a:p>
            <a:r>
              <a:rPr lang="nl-BE" dirty="0"/>
              <a:t>Durf te doen</a:t>
            </a:r>
          </a:p>
          <a:p>
            <a:r>
              <a:rPr lang="nl-BE" dirty="0"/>
              <a:t>Spiegelneuronen</a:t>
            </a:r>
          </a:p>
          <a:p>
            <a:r>
              <a:rPr lang="nl-BE" dirty="0"/>
              <a:t>Feesten, foto’s, materialen, lesmateriaal, in het team…</a:t>
            </a:r>
          </a:p>
          <a:p>
            <a:r>
              <a:rPr lang="nl-BE" b="1" dirty="0"/>
              <a:t>Identiteit doet ertoe</a:t>
            </a:r>
          </a:p>
        </p:txBody>
      </p:sp>
    </p:spTree>
    <p:extLst>
      <p:ext uri="{BB962C8B-B14F-4D97-AF65-F5344CB8AC3E}">
        <p14:creationId xmlns:p14="http://schemas.microsoft.com/office/powerpoint/2010/main" val="2398638021"/>
      </p:ext>
    </p:extLst>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EDC8EC-02BD-5110-A24A-B9F0BE679C3C}"/>
              </a:ext>
            </a:extLst>
          </p:cNvPr>
          <p:cNvSpPr>
            <a:spLocks noGrp="1"/>
          </p:cNvSpPr>
          <p:nvPr>
            <p:ph type="title"/>
          </p:nvPr>
        </p:nvSpPr>
        <p:spPr>
          <a:xfrm>
            <a:off x="6754760" y="2130425"/>
            <a:ext cx="5132440" cy="1470025"/>
          </a:xfrm>
        </p:spPr>
        <p:txBody>
          <a:bodyPr/>
          <a:lstStyle/>
          <a:p>
            <a:r>
              <a:rPr lang="nl-BE" dirty="0"/>
              <a:t>	</a:t>
            </a:r>
            <a:r>
              <a:rPr lang="nl-BE" dirty="0" err="1"/>
              <a:t>To</a:t>
            </a:r>
            <a:r>
              <a:rPr lang="nl-BE" dirty="0"/>
              <a:t> </a:t>
            </a:r>
            <a:r>
              <a:rPr lang="nl-BE" dirty="0" err="1"/>
              <a:t>be</a:t>
            </a:r>
            <a:r>
              <a:rPr lang="nl-BE" dirty="0"/>
              <a:t> is </a:t>
            </a:r>
            <a:r>
              <a:rPr lang="nl-BE" dirty="0" err="1"/>
              <a:t>to</a:t>
            </a:r>
            <a:r>
              <a:rPr lang="nl-BE" dirty="0"/>
              <a:t> </a:t>
            </a:r>
            <a:r>
              <a:rPr lang="nl-BE" dirty="0" err="1"/>
              <a:t>belong</a:t>
            </a:r>
            <a:endParaRPr lang="nl-BE" dirty="0"/>
          </a:p>
        </p:txBody>
      </p:sp>
      <p:sp>
        <p:nvSpPr>
          <p:cNvPr id="3" name="Tijdelijke aanduiding voor tekst 2">
            <a:extLst>
              <a:ext uri="{FF2B5EF4-FFF2-40B4-BE49-F238E27FC236}">
                <a16:creationId xmlns:a16="http://schemas.microsoft.com/office/drawing/2014/main" id="{6F012A45-EEB4-E01F-7FB3-9097E0B62774}"/>
              </a:ext>
            </a:extLst>
          </p:cNvPr>
          <p:cNvSpPr>
            <a:spLocks noGrp="1"/>
          </p:cNvSpPr>
          <p:nvPr>
            <p:ph type="body" sz="quarter" idx="1"/>
          </p:nvPr>
        </p:nvSpPr>
        <p:spPr>
          <a:xfrm>
            <a:off x="6577780" y="3886200"/>
            <a:ext cx="5132440" cy="1752600"/>
          </a:xfrm>
        </p:spPr>
        <p:txBody>
          <a:bodyPr/>
          <a:lstStyle/>
          <a:p>
            <a:r>
              <a:rPr lang="nl-BE" dirty="0" err="1"/>
              <a:t>Belonging</a:t>
            </a:r>
            <a:r>
              <a:rPr lang="nl-BE" dirty="0"/>
              <a:t> en dan </a:t>
            </a:r>
            <a:r>
              <a:rPr lang="nl-BE" dirty="0" err="1"/>
              <a:t>bridging</a:t>
            </a:r>
            <a:endParaRPr lang="nl-BE" dirty="0"/>
          </a:p>
        </p:txBody>
      </p:sp>
      <p:pic>
        <p:nvPicPr>
          <p:cNvPr id="5" name="Afbeelding 4">
            <a:extLst>
              <a:ext uri="{FF2B5EF4-FFF2-40B4-BE49-F238E27FC236}">
                <a16:creationId xmlns:a16="http://schemas.microsoft.com/office/drawing/2014/main" id="{592ED0AE-1732-3DF0-AEC9-8EB1401B20F0}"/>
              </a:ext>
            </a:extLst>
          </p:cNvPr>
          <p:cNvPicPr>
            <a:picLocks noChangeAspect="1"/>
          </p:cNvPicPr>
          <p:nvPr/>
        </p:nvPicPr>
        <p:blipFill>
          <a:blip r:embed="rId2"/>
          <a:stretch>
            <a:fillRect/>
          </a:stretch>
        </p:blipFill>
        <p:spPr>
          <a:xfrm>
            <a:off x="-265471" y="1725561"/>
            <a:ext cx="6725265" cy="4572000"/>
          </a:xfrm>
          <a:prstGeom prst="rect">
            <a:avLst/>
          </a:prstGeom>
        </p:spPr>
      </p:pic>
    </p:spTree>
    <p:extLst>
      <p:ext uri="{BB962C8B-B14F-4D97-AF65-F5344CB8AC3E}">
        <p14:creationId xmlns:p14="http://schemas.microsoft.com/office/powerpoint/2010/main" val="2753456668"/>
      </p:ext>
    </p:extLst>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C1590E-4FDC-4AA6-3D6D-25FA851220CC}"/>
              </a:ext>
            </a:extLst>
          </p:cNvPr>
          <p:cNvSpPr>
            <a:spLocks noGrp="1"/>
          </p:cNvSpPr>
          <p:nvPr>
            <p:ph type="title"/>
          </p:nvPr>
        </p:nvSpPr>
        <p:spPr/>
        <p:txBody>
          <a:bodyPr/>
          <a:lstStyle/>
          <a:p>
            <a:r>
              <a:rPr lang="nl-BE" dirty="0"/>
              <a:t>5. En gelijkenissen en verschillen</a:t>
            </a:r>
          </a:p>
        </p:txBody>
      </p:sp>
      <p:sp>
        <p:nvSpPr>
          <p:cNvPr id="3" name="Tijdelijke aanduiding voor tekst 2">
            <a:extLst>
              <a:ext uri="{FF2B5EF4-FFF2-40B4-BE49-F238E27FC236}">
                <a16:creationId xmlns:a16="http://schemas.microsoft.com/office/drawing/2014/main" id="{DA5C0A40-3354-76C0-1B0D-8CDF7A2ADF8E}"/>
              </a:ext>
            </a:extLst>
          </p:cNvPr>
          <p:cNvSpPr>
            <a:spLocks noGrp="1"/>
          </p:cNvSpPr>
          <p:nvPr>
            <p:ph type="body" sz="quarter" idx="1"/>
          </p:nvPr>
        </p:nvSpPr>
        <p:spPr>
          <a:xfrm>
            <a:off x="4287326" y="3886200"/>
            <a:ext cx="7334403" cy="1752600"/>
          </a:xfrm>
        </p:spPr>
        <p:txBody>
          <a:bodyPr/>
          <a:lstStyle/>
          <a:p>
            <a:r>
              <a:rPr lang="nl-BE" dirty="0"/>
              <a:t>Van kleurenblind naar intercultureel kijken</a:t>
            </a:r>
          </a:p>
          <a:p>
            <a:r>
              <a:rPr lang="nl-BE" dirty="0"/>
              <a:t>Heel vroeg beginnen</a:t>
            </a:r>
          </a:p>
          <a:p>
            <a:endParaRPr lang="nl-BE" dirty="0"/>
          </a:p>
          <a:p>
            <a:endParaRPr lang="nl-BE" dirty="0"/>
          </a:p>
        </p:txBody>
      </p:sp>
      <p:pic>
        <p:nvPicPr>
          <p:cNvPr id="4" name="Afbeelding 3">
            <a:extLst>
              <a:ext uri="{FF2B5EF4-FFF2-40B4-BE49-F238E27FC236}">
                <a16:creationId xmlns:a16="http://schemas.microsoft.com/office/drawing/2014/main" id="{EAAB2CC1-BB1B-6592-0812-E0CE24009675}"/>
              </a:ext>
            </a:extLst>
          </p:cNvPr>
          <p:cNvPicPr>
            <a:picLocks noChangeAspect="1"/>
          </p:cNvPicPr>
          <p:nvPr/>
        </p:nvPicPr>
        <p:blipFill>
          <a:blip r:embed="rId2"/>
          <a:stretch>
            <a:fillRect/>
          </a:stretch>
        </p:blipFill>
        <p:spPr>
          <a:xfrm>
            <a:off x="1" y="4380271"/>
            <a:ext cx="4287326" cy="2494321"/>
          </a:xfrm>
          <a:prstGeom prst="rect">
            <a:avLst/>
          </a:prstGeom>
        </p:spPr>
      </p:pic>
    </p:spTree>
    <p:extLst>
      <p:ext uri="{BB962C8B-B14F-4D97-AF65-F5344CB8AC3E}">
        <p14:creationId xmlns:p14="http://schemas.microsoft.com/office/powerpoint/2010/main" val="2022967400"/>
      </p:ext>
    </p:extLst>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20EED3-4B9E-D482-AF1D-E203C64D566B}"/>
              </a:ext>
            </a:extLst>
          </p:cNvPr>
          <p:cNvSpPr>
            <a:spLocks noGrp="1"/>
          </p:cNvSpPr>
          <p:nvPr>
            <p:ph type="title"/>
          </p:nvPr>
        </p:nvSpPr>
        <p:spPr/>
        <p:txBody>
          <a:bodyPr/>
          <a:lstStyle/>
          <a:p>
            <a:r>
              <a:rPr lang="nl-BE" dirty="0"/>
              <a:t>Niet wat </a:t>
            </a:r>
            <a:r>
              <a:rPr lang="nl-BE"/>
              <a:t>mensen zijn, maar wat ze doen</a:t>
            </a:r>
          </a:p>
        </p:txBody>
      </p:sp>
      <p:sp>
        <p:nvSpPr>
          <p:cNvPr id="3" name="Tijdelijke aanduiding voor tekst 2">
            <a:extLst>
              <a:ext uri="{FF2B5EF4-FFF2-40B4-BE49-F238E27FC236}">
                <a16:creationId xmlns:a16="http://schemas.microsoft.com/office/drawing/2014/main" id="{324CF9D1-2CDF-3EFE-3396-4FEB5D681E10}"/>
              </a:ext>
            </a:extLst>
          </p:cNvPr>
          <p:cNvSpPr>
            <a:spLocks noGrp="1"/>
          </p:cNvSpPr>
          <p:nvPr>
            <p:ph type="body" sz="quarter" idx="1"/>
          </p:nvPr>
        </p:nvSpPr>
        <p:spPr>
          <a:xfrm>
            <a:off x="1681315" y="3886199"/>
            <a:ext cx="9040761" cy="2794819"/>
          </a:xfrm>
        </p:spPr>
        <p:txBody>
          <a:bodyPr>
            <a:normAutofit/>
          </a:bodyPr>
          <a:lstStyle/>
          <a:p>
            <a:r>
              <a:rPr lang="nl-BE" b="1" dirty="0"/>
              <a:t>FOCUS</a:t>
            </a:r>
          </a:p>
          <a:p>
            <a:endParaRPr lang="nl-BE" b="1" dirty="0"/>
          </a:p>
        </p:txBody>
      </p:sp>
    </p:spTree>
    <p:extLst>
      <p:ext uri="{BB962C8B-B14F-4D97-AF65-F5344CB8AC3E}">
        <p14:creationId xmlns:p14="http://schemas.microsoft.com/office/powerpoint/2010/main" val="1753862388"/>
      </p:ext>
    </p:extLst>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1050F7-C2DD-06C3-7627-03F94FB0C723}"/>
              </a:ext>
            </a:extLst>
          </p:cNvPr>
          <p:cNvSpPr>
            <a:spLocks noGrp="1"/>
          </p:cNvSpPr>
          <p:nvPr>
            <p:ph type="title"/>
          </p:nvPr>
        </p:nvSpPr>
        <p:spPr/>
        <p:txBody>
          <a:bodyPr/>
          <a:lstStyle/>
          <a:p>
            <a:r>
              <a:rPr lang="nl-BE" dirty="0"/>
              <a:t>6. Een krachtige en doorleefde visie</a:t>
            </a:r>
          </a:p>
        </p:txBody>
      </p:sp>
      <p:sp>
        <p:nvSpPr>
          <p:cNvPr id="3" name="Tijdelijke aanduiding voor tekst 2">
            <a:extLst>
              <a:ext uri="{FF2B5EF4-FFF2-40B4-BE49-F238E27FC236}">
                <a16:creationId xmlns:a16="http://schemas.microsoft.com/office/drawing/2014/main" id="{3E6FDDA5-CEE2-B4A0-F39C-138694BE53E4}"/>
              </a:ext>
            </a:extLst>
          </p:cNvPr>
          <p:cNvSpPr>
            <a:spLocks noGrp="1"/>
          </p:cNvSpPr>
          <p:nvPr>
            <p:ph type="body" sz="quarter" idx="1"/>
          </p:nvPr>
        </p:nvSpPr>
        <p:spPr>
          <a:xfrm>
            <a:off x="2895600" y="3886199"/>
            <a:ext cx="6400800" cy="2765323"/>
          </a:xfrm>
        </p:spPr>
        <p:txBody>
          <a:bodyPr>
            <a:normAutofit lnSpcReduction="10000"/>
          </a:bodyPr>
          <a:lstStyle/>
          <a:p>
            <a:r>
              <a:rPr lang="nl-NL" dirty="0"/>
              <a:t>Grenzen</a:t>
            </a:r>
          </a:p>
          <a:p>
            <a:r>
              <a:rPr lang="nl-NL" dirty="0"/>
              <a:t>Draaiboek</a:t>
            </a:r>
          </a:p>
          <a:p>
            <a:r>
              <a:rPr lang="nl-NL" dirty="0"/>
              <a:t>Niet onderhandelbaar kader</a:t>
            </a:r>
          </a:p>
          <a:p>
            <a:endParaRPr lang="nl-NL" dirty="0"/>
          </a:p>
          <a:p>
            <a:r>
              <a:rPr lang="nl-NL" dirty="0"/>
              <a:t>…</a:t>
            </a:r>
            <a:endParaRPr lang="nl-BE" dirty="0"/>
          </a:p>
        </p:txBody>
      </p:sp>
    </p:spTree>
    <p:extLst>
      <p:ext uri="{BB962C8B-B14F-4D97-AF65-F5344CB8AC3E}">
        <p14:creationId xmlns:p14="http://schemas.microsoft.com/office/powerpoint/2010/main" val="2339779557"/>
      </p:ext>
    </p:extLst>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6BBAC4-3D55-1F3F-D470-2D122264BB39}"/>
              </a:ext>
            </a:extLst>
          </p:cNvPr>
          <p:cNvSpPr>
            <a:spLocks noGrp="1"/>
          </p:cNvSpPr>
          <p:nvPr>
            <p:ph type="title"/>
          </p:nvPr>
        </p:nvSpPr>
        <p:spPr/>
        <p:txBody>
          <a:bodyPr/>
          <a:lstStyle/>
          <a:p>
            <a:endParaRPr lang="nl-BE" dirty="0"/>
          </a:p>
        </p:txBody>
      </p:sp>
      <p:sp>
        <p:nvSpPr>
          <p:cNvPr id="3" name="Tijdelijke aanduiding voor tekst 2">
            <a:extLst>
              <a:ext uri="{FF2B5EF4-FFF2-40B4-BE49-F238E27FC236}">
                <a16:creationId xmlns:a16="http://schemas.microsoft.com/office/drawing/2014/main" id="{E19D0933-933E-3E7C-494A-7940009EA01C}"/>
              </a:ext>
            </a:extLst>
          </p:cNvPr>
          <p:cNvSpPr>
            <a:spLocks noGrp="1"/>
          </p:cNvSpPr>
          <p:nvPr>
            <p:ph type="body" sz="quarter" idx="1"/>
          </p:nvPr>
        </p:nvSpPr>
        <p:spPr/>
        <p:txBody>
          <a:bodyPr/>
          <a:lstStyle/>
          <a:p>
            <a:endParaRPr lang="nl-BE"/>
          </a:p>
        </p:txBody>
      </p:sp>
      <p:pic>
        <p:nvPicPr>
          <p:cNvPr id="5" name="Afbeelding 4">
            <a:extLst>
              <a:ext uri="{FF2B5EF4-FFF2-40B4-BE49-F238E27FC236}">
                <a16:creationId xmlns:a16="http://schemas.microsoft.com/office/drawing/2014/main" id="{C1396D6B-749B-3306-61F4-5E0AFD58A78D}"/>
              </a:ext>
            </a:extLst>
          </p:cNvPr>
          <p:cNvPicPr>
            <a:picLocks noChangeAspect="1"/>
          </p:cNvPicPr>
          <p:nvPr/>
        </p:nvPicPr>
        <p:blipFill>
          <a:blip r:embed="rId2"/>
          <a:stretch>
            <a:fillRect/>
          </a:stretch>
        </p:blipFill>
        <p:spPr>
          <a:xfrm>
            <a:off x="0" y="506476"/>
            <a:ext cx="12191999" cy="6513756"/>
          </a:xfrm>
          <a:prstGeom prst="rect">
            <a:avLst/>
          </a:prstGeom>
        </p:spPr>
      </p:pic>
    </p:spTree>
    <p:extLst>
      <p:ext uri="{BB962C8B-B14F-4D97-AF65-F5344CB8AC3E}">
        <p14:creationId xmlns:p14="http://schemas.microsoft.com/office/powerpoint/2010/main" val="3516297659"/>
      </p:ext>
    </p:extLst>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2AAAE2-A9E6-9B3B-D78C-648FBE0B861B}"/>
              </a:ext>
            </a:extLst>
          </p:cNvPr>
          <p:cNvSpPr>
            <a:spLocks noGrp="1"/>
          </p:cNvSpPr>
          <p:nvPr>
            <p:ph type="title"/>
          </p:nvPr>
        </p:nvSpPr>
        <p:spPr/>
        <p:txBody>
          <a:bodyPr/>
          <a:lstStyle/>
          <a:p>
            <a:r>
              <a:rPr lang="nl-BE" dirty="0"/>
              <a:t>7. Ouders bereiken en betrekken</a:t>
            </a:r>
          </a:p>
        </p:txBody>
      </p:sp>
      <p:sp>
        <p:nvSpPr>
          <p:cNvPr id="3" name="Tijdelijke aanduiding voor tekst 2">
            <a:extLst>
              <a:ext uri="{FF2B5EF4-FFF2-40B4-BE49-F238E27FC236}">
                <a16:creationId xmlns:a16="http://schemas.microsoft.com/office/drawing/2014/main" id="{C5D510B4-4187-3C30-C90D-825AA1118383}"/>
              </a:ext>
            </a:extLst>
          </p:cNvPr>
          <p:cNvSpPr>
            <a:spLocks noGrp="1"/>
          </p:cNvSpPr>
          <p:nvPr>
            <p:ph type="body" sz="quarter" idx="1"/>
          </p:nvPr>
        </p:nvSpPr>
        <p:spPr/>
        <p:txBody>
          <a:bodyPr/>
          <a:lstStyle/>
          <a:p>
            <a:r>
              <a:rPr lang="nl-BE" dirty="0"/>
              <a:t>Thuisbetrokkenheid</a:t>
            </a:r>
          </a:p>
          <a:p>
            <a:r>
              <a:rPr lang="nl-BE" dirty="0"/>
              <a:t>Schoolbetrokkenheid</a:t>
            </a:r>
          </a:p>
          <a:p>
            <a:r>
              <a:rPr lang="nl-BE" dirty="0"/>
              <a:t>Participatie</a:t>
            </a:r>
          </a:p>
          <a:p>
            <a:endParaRPr lang="nl-BE" dirty="0"/>
          </a:p>
        </p:txBody>
      </p:sp>
    </p:spTree>
    <p:extLst>
      <p:ext uri="{BB962C8B-B14F-4D97-AF65-F5344CB8AC3E}">
        <p14:creationId xmlns:p14="http://schemas.microsoft.com/office/powerpoint/2010/main" val="3180413849"/>
      </p:ext>
    </p:extLst>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7A0CC4-05F3-94A2-900A-F14FE874EF1F}"/>
              </a:ext>
            </a:extLst>
          </p:cNvPr>
          <p:cNvSpPr>
            <a:spLocks noGrp="1"/>
          </p:cNvSpPr>
          <p:nvPr>
            <p:ph type="title"/>
          </p:nvPr>
        </p:nvSpPr>
        <p:spPr/>
        <p:txBody>
          <a:bodyPr/>
          <a:lstStyle/>
          <a:p>
            <a:r>
              <a:rPr lang="nl-NL" dirty="0"/>
              <a:t>8. Nederlands leren met respect voor de thuistaal</a:t>
            </a:r>
            <a:endParaRPr lang="nl-BE" dirty="0"/>
          </a:p>
        </p:txBody>
      </p:sp>
      <p:sp>
        <p:nvSpPr>
          <p:cNvPr id="3" name="Tijdelijke aanduiding voor tekst 2">
            <a:extLst>
              <a:ext uri="{FF2B5EF4-FFF2-40B4-BE49-F238E27FC236}">
                <a16:creationId xmlns:a16="http://schemas.microsoft.com/office/drawing/2014/main" id="{324489AF-549D-6D5E-C665-78B8206ACE18}"/>
              </a:ext>
            </a:extLst>
          </p:cNvPr>
          <p:cNvSpPr>
            <a:spLocks noGrp="1"/>
          </p:cNvSpPr>
          <p:nvPr>
            <p:ph type="body" sz="quarter" idx="1"/>
          </p:nvPr>
        </p:nvSpPr>
        <p:spPr/>
        <p:txBody>
          <a:bodyPr/>
          <a:lstStyle/>
          <a:p>
            <a:r>
              <a:rPr lang="nl-NL" dirty="0"/>
              <a:t>EN </a:t>
            </a:r>
            <a:r>
              <a:rPr lang="nl-NL" dirty="0" err="1"/>
              <a:t>EN</a:t>
            </a:r>
            <a:endParaRPr lang="nl-NL" dirty="0"/>
          </a:p>
          <a:p>
            <a:r>
              <a:rPr lang="nl-NL" dirty="0"/>
              <a:t>Taal identiteit</a:t>
            </a:r>
            <a:endParaRPr lang="nl-BE" dirty="0"/>
          </a:p>
        </p:txBody>
      </p:sp>
    </p:spTree>
    <p:extLst>
      <p:ext uri="{BB962C8B-B14F-4D97-AF65-F5344CB8AC3E}">
        <p14:creationId xmlns:p14="http://schemas.microsoft.com/office/powerpoint/2010/main" val="3634178239"/>
      </p:ext>
    </p:extLst>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E5209A-0560-4EAD-DC6E-E64BA8C5E9B4}"/>
              </a:ext>
            </a:extLst>
          </p:cNvPr>
          <p:cNvSpPr>
            <a:spLocks noGrp="1"/>
          </p:cNvSpPr>
          <p:nvPr>
            <p:ph type="title"/>
          </p:nvPr>
        </p:nvSpPr>
        <p:spPr/>
        <p:txBody>
          <a:bodyPr/>
          <a:lstStyle/>
          <a:p>
            <a:r>
              <a:rPr lang="nl-NL" dirty="0"/>
              <a:t>9. Dialogeren en reflecteren staat centraal</a:t>
            </a:r>
            <a:endParaRPr lang="nl-BE" dirty="0"/>
          </a:p>
        </p:txBody>
      </p:sp>
      <p:sp>
        <p:nvSpPr>
          <p:cNvPr id="3" name="Tijdelijke aanduiding voor tekst 2">
            <a:extLst>
              <a:ext uri="{FF2B5EF4-FFF2-40B4-BE49-F238E27FC236}">
                <a16:creationId xmlns:a16="http://schemas.microsoft.com/office/drawing/2014/main" id="{66948087-5F45-EB9A-E5F2-B894860C352E}"/>
              </a:ext>
            </a:extLst>
          </p:cNvPr>
          <p:cNvSpPr>
            <a:spLocks noGrp="1"/>
          </p:cNvSpPr>
          <p:nvPr>
            <p:ph type="body" sz="quarter" idx="1"/>
          </p:nvPr>
        </p:nvSpPr>
        <p:spPr>
          <a:xfrm>
            <a:off x="1342102" y="3886200"/>
            <a:ext cx="9940413" cy="2662084"/>
          </a:xfrm>
        </p:spPr>
        <p:txBody>
          <a:bodyPr>
            <a:normAutofit fontScale="85000" lnSpcReduction="20000"/>
          </a:bodyPr>
          <a:lstStyle/>
          <a:p>
            <a:endParaRPr lang="nl-BE" dirty="0"/>
          </a:p>
          <a:p>
            <a:r>
              <a:rPr lang="nl-BE" dirty="0"/>
              <a:t>Aanleren: waarden als ingangspoort-individu</a:t>
            </a:r>
          </a:p>
          <a:p>
            <a:r>
              <a:rPr lang="nl-BE" dirty="0"/>
              <a:t>Dilemma’s professioneel aanpakken</a:t>
            </a:r>
          </a:p>
          <a:p>
            <a:r>
              <a:rPr lang="nl-BE" dirty="0"/>
              <a:t>Respect, vertrouwen en openheid</a:t>
            </a:r>
          </a:p>
          <a:p>
            <a:r>
              <a:rPr lang="nl-BE" dirty="0"/>
              <a:t>Confrontaties horen erbij</a:t>
            </a:r>
          </a:p>
          <a:p>
            <a:r>
              <a:rPr lang="nl-BE" dirty="0"/>
              <a:t>Wrijving geeft glans</a:t>
            </a:r>
          </a:p>
        </p:txBody>
      </p:sp>
    </p:spTree>
    <p:extLst>
      <p:ext uri="{BB962C8B-B14F-4D97-AF65-F5344CB8AC3E}">
        <p14:creationId xmlns:p14="http://schemas.microsoft.com/office/powerpoint/2010/main" val="383853986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133996-BD13-4242-1FCF-2A73695F6E29}"/>
              </a:ext>
            </a:extLst>
          </p:cNvPr>
          <p:cNvSpPr>
            <a:spLocks noGrp="1"/>
          </p:cNvSpPr>
          <p:nvPr>
            <p:ph type="title"/>
          </p:nvPr>
        </p:nvSpPr>
        <p:spPr>
          <a:xfrm>
            <a:off x="0" y="427703"/>
            <a:ext cx="12192000" cy="1917291"/>
          </a:xfrm>
        </p:spPr>
        <p:txBody>
          <a:bodyPr/>
          <a:lstStyle/>
          <a:p>
            <a:r>
              <a:rPr lang="nl-BE" dirty="0"/>
              <a:t>Gaat over individuen in een complexe maatschappij</a:t>
            </a:r>
            <a:br>
              <a:rPr lang="nl-BE" dirty="0"/>
            </a:br>
            <a:endParaRPr lang="nl-BE" dirty="0"/>
          </a:p>
        </p:txBody>
      </p:sp>
      <p:sp>
        <p:nvSpPr>
          <p:cNvPr id="3" name="Tijdelijke aanduiding voor tekst 2">
            <a:extLst>
              <a:ext uri="{FF2B5EF4-FFF2-40B4-BE49-F238E27FC236}">
                <a16:creationId xmlns:a16="http://schemas.microsoft.com/office/drawing/2014/main" id="{5FEB9E85-2B42-36B6-00C5-446BF674841B}"/>
              </a:ext>
            </a:extLst>
          </p:cNvPr>
          <p:cNvSpPr>
            <a:spLocks noGrp="1"/>
          </p:cNvSpPr>
          <p:nvPr>
            <p:ph type="body" sz="quarter" idx="1"/>
          </p:nvPr>
        </p:nvSpPr>
        <p:spPr>
          <a:xfrm>
            <a:off x="1" y="2182761"/>
            <a:ext cx="12034684" cy="4675239"/>
          </a:xfrm>
        </p:spPr>
        <p:txBody>
          <a:bodyPr>
            <a:normAutofit/>
          </a:bodyPr>
          <a:lstStyle/>
          <a:p>
            <a:r>
              <a:rPr lang="nl-BE" dirty="0"/>
              <a:t>Globalisering</a:t>
            </a:r>
          </a:p>
          <a:p>
            <a:r>
              <a:rPr lang="nl-BE" dirty="0"/>
              <a:t>Individualisering</a:t>
            </a:r>
          </a:p>
          <a:p>
            <a:r>
              <a:rPr lang="nl-BE" dirty="0"/>
              <a:t>Migratiestromen</a:t>
            </a:r>
          </a:p>
          <a:p>
            <a:r>
              <a:rPr lang="nl-BE" dirty="0"/>
              <a:t>Heel veel nationaliteiten, superdiversiteit</a:t>
            </a:r>
          </a:p>
          <a:p>
            <a:r>
              <a:rPr lang="nl-BE" dirty="0"/>
              <a:t>….</a:t>
            </a:r>
          </a:p>
        </p:txBody>
      </p:sp>
    </p:spTree>
    <p:extLst>
      <p:ext uri="{BB962C8B-B14F-4D97-AF65-F5344CB8AC3E}">
        <p14:creationId xmlns:p14="http://schemas.microsoft.com/office/powerpoint/2010/main" val="2117000261"/>
      </p:ext>
    </p:extLst>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2FC2BA-1944-B5E1-2315-894388138E64}"/>
              </a:ext>
            </a:extLst>
          </p:cNvPr>
          <p:cNvSpPr>
            <a:spLocks noGrp="1"/>
          </p:cNvSpPr>
          <p:nvPr>
            <p:ph type="title"/>
          </p:nvPr>
        </p:nvSpPr>
        <p:spPr/>
        <p:txBody>
          <a:bodyPr/>
          <a:lstStyle/>
          <a:p>
            <a:r>
              <a:rPr lang="nl-NL" dirty="0"/>
              <a:t>10. een samen verhaal</a:t>
            </a:r>
            <a:endParaRPr lang="nl-BE" dirty="0"/>
          </a:p>
        </p:txBody>
      </p:sp>
      <p:sp>
        <p:nvSpPr>
          <p:cNvPr id="3" name="Tijdelijke aanduiding voor tekst 2">
            <a:extLst>
              <a:ext uri="{FF2B5EF4-FFF2-40B4-BE49-F238E27FC236}">
                <a16:creationId xmlns:a16="http://schemas.microsoft.com/office/drawing/2014/main" id="{1F302551-8BEE-EF60-3493-380BEE0674E5}"/>
              </a:ext>
            </a:extLst>
          </p:cNvPr>
          <p:cNvSpPr>
            <a:spLocks noGrp="1"/>
          </p:cNvSpPr>
          <p:nvPr>
            <p:ph type="body" sz="quarter" idx="1"/>
          </p:nvPr>
        </p:nvSpPr>
        <p:spPr>
          <a:xfrm>
            <a:off x="2895599" y="3886199"/>
            <a:ext cx="6808839" cy="2396613"/>
          </a:xfrm>
        </p:spPr>
        <p:txBody>
          <a:bodyPr/>
          <a:lstStyle/>
          <a:p>
            <a:r>
              <a:rPr lang="nl-NL" dirty="0"/>
              <a:t>Met een dosis zelfzorg en bemoediging</a:t>
            </a:r>
          </a:p>
          <a:p>
            <a:r>
              <a:rPr lang="nl-NL" dirty="0"/>
              <a:t>Het PAADJE</a:t>
            </a:r>
            <a:endParaRPr lang="nl-BE" dirty="0"/>
          </a:p>
        </p:txBody>
      </p:sp>
    </p:spTree>
    <p:extLst>
      <p:ext uri="{BB962C8B-B14F-4D97-AF65-F5344CB8AC3E}">
        <p14:creationId xmlns:p14="http://schemas.microsoft.com/office/powerpoint/2010/main" val="768854965"/>
      </p:ext>
    </p:extLst>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026870-DAEE-A7D2-DFE0-9E53D9C9715C}"/>
              </a:ext>
            </a:extLst>
          </p:cNvPr>
          <p:cNvSpPr>
            <a:spLocks noGrp="1"/>
          </p:cNvSpPr>
          <p:nvPr>
            <p:ph type="title"/>
          </p:nvPr>
        </p:nvSpPr>
        <p:spPr/>
        <p:txBody>
          <a:bodyPr/>
          <a:lstStyle/>
          <a:p>
            <a:endParaRPr lang="nl-BE" dirty="0"/>
          </a:p>
        </p:txBody>
      </p:sp>
      <p:sp>
        <p:nvSpPr>
          <p:cNvPr id="3" name="Tijdelijke aanduiding voor tekst 2">
            <a:extLst>
              <a:ext uri="{FF2B5EF4-FFF2-40B4-BE49-F238E27FC236}">
                <a16:creationId xmlns:a16="http://schemas.microsoft.com/office/drawing/2014/main" id="{286A8783-061F-2EB8-363E-E4474BA855B1}"/>
              </a:ext>
            </a:extLst>
          </p:cNvPr>
          <p:cNvSpPr>
            <a:spLocks noGrp="1"/>
          </p:cNvSpPr>
          <p:nvPr>
            <p:ph type="body" sz="quarter" idx="1"/>
          </p:nvPr>
        </p:nvSpPr>
        <p:spPr/>
        <p:txBody>
          <a:bodyPr/>
          <a:lstStyle/>
          <a:p>
            <a:endParaRPr lang="nl-BE"/>
          </a:p>
        </p:txBody>
      </p:sp>
      <p:pic>
        <p:nvPicPr>
          <p:cNvPr id="4" name="Afbeelding 3">
            <a:extLst>
              <a:ext uri="{FF2B5EF4-FFF2-40B4-BE49-F238E27FC236}">
                <a16:creationId xmlns:a16="http://schemas.microsoft.com/office/drawing/2014/main" id="{12A3550C-2E50-8F75-3A2C-BDA93CA8864D}"/>
              </a:ext>
            </a:extLst>
          </p:cNvPr>
          <p:cNvPicPr>
            <a:picLocks noChangeAspect="1"/>
          </p:cNvPicPr>
          <p:nvPr/>
        </p:nvPicPr>
        <p:blipFill>
          <a:blip r:embed="rId2"/>
          <a:stretch>
            <a:fillRect/>
          </a:stretch>
        </p:blipFill>
        <p:spPr>
          <a:xfrm>
            <a:off x="0" y="-68094"/>
            <a:ext cx="12192000" cy="6857999"/>
          </a:xfrm>
          <a:prstGeom prst="rect">
            <a:avLst/>
          </a:prstGeom>
        </p:spPr>
      </p:pic>
    </p:spTree>
    <p:extLst>
      <p:ext uri="{BB962C8B-B14F-4D97-AF65-F5344CB8AC3E}">
        <p14:creationId xmlns:p14="http://schemas.microsoft.com/office/powerpoint/2010/main" val="364424538"/>
      </p:ext>
    </p:extLst>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39FECA-AC04-E61D-1BE0-BA05EA62D15B}"/>
              </a:ext>
            </a:extLst>
          </p:cNvPr>
          <p:cNvSpPr>
            <a:spLocks noGrp="1"/>
          </p:cNvSpPr>
          <p:nvPr>
            <p:ph type="title"/>
          </p:nvPr>
        </p:nvSpPr>
        <p:spPr>
          <a:xfrm>
            <a:off x="9296400" y="2130425"/>
            <a:ext cx="2523612" cy="4004904"/>
          </a:xfrm>
        </p:spPr>
        <p:txBody>
          <a:bodyPr>
            <a:normAutofit/>
          </a:bodyPr>
          <a:lstStyle/>
          <a:p>
            <a:r>
              <a:rPr lang="nl-BE" sz="1400" dirty="0">
                <a:hlinkClick r:id="rId3"/>
              </a:rPr>
              <a:t>https://www.youtube.com/watch?v=NgW1CZ79rJA</a:t>
            </a:r>
            <a:r>
              <a:rPr lang="nl-BE" sz="1400" dirty="0"/>
              <a:t> </a:t>
            </a:r>
          </a:p>
        </p:txBody>
      </p:sp>
      <p:sp>
        <p:nvSpPr>
          <p:cNvPr id="3" name="Tijdelijke aanduiding voor tekst 2">
            <a:extLst>
              <a:ext uri="{FF2B5EF4-FFF2-40B4-BE49-F238E27FC236}">
                <a16:creationId xmlns:a16="http://schemas.microsoft.com/office/drawing/2014/main" id="{F8FAA11C-94C6-B2E3-18A0-147DEF851084}"/>
              </a:ext>
            </a:extLst>
          </p:cNvPr>
          <p:cNvSpPr>
            <a:spLocks noGrp="1"/>
          </p:cNvSpPr>
          <p:nvPr>
            <p:ph type="body" sz="quarter" idx="1"/>
          </p:nvPr>
        </p:nvSpPr>
        <p:spPr/>
        <p:txBody>
          <a:bodyPr/>
          <a:lstStyle/>
          <a:p>
            <a:endParaRPr lang="nl-BE" dirty="0"/>
          </a:p>
        </p:txBody>
      </p:sp>
      <p:pic>
        <p:nvPicPr>
          <p:cNvPr id="4" name="Onlinemedia 5">
            <a:hlinkClick r:id="" action="ppaction://media"/>
            <a:extLst>
              <a:ext uri="{FF2B5EF4-FFF2-40B4-BE49-F238E27FC236}">
                <a16:creationId xmlns:a16="http://schemas.microsoft.com/office/drawing/2014/main" id="{BCEFF809-CDE3-F581-505C-D3CA5D729E22}"/>
              </a:ext>
            </a:extLst>
          </p:cNvPr>
          <p:cNvPicPr>
            <a:picLocks noRot="1" noChangeAspect="1"/>
          </p:cNvPicPr>
          <p:nvPr>
            <a:videoFile r:link="rId1"/>
          </p:nvPr>
        </p:nvPicPr>
        <p:blipFill>
          <a:blip r:embed="rId4"/>
          <a:stretch>
            <a:fillRect/>
          </a:stretch>
        </p:blipFill>
        <p:spPr>
          <a:xfrm>
            <a:off x="371987" y="1642435"/>
            <a:ext cx="8788400" cy="4965446"/>
          </a:xfrm>
          <a:prstGeom prst="rect">
            <a:avLst/>
          </a:prstGeom>
        </p:spPr>
      </p:pic>
    </p:spTree>
    <p:extLst>
      <p:ext uri="{BB962C8B-B14F-4D97-AF65-F5344CB8AC3E}">
        <p14:creationId xmlns:p14="http://schemas.microsoft.com/office/powerpoint/2010/main" val="1994892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C0F0616B-C1A2-F305-B224-3CCB1195BA97}"/>
              </a:ext>
            </a:extLst>
          </p:cNvPr>
          <p:cNvSpPr txBox="1">
            <a:spLocks/>
          </p:cNvSpPr>
          <p:nvPr/>
        </p:nvSpPr>
        <p:spPr bwMode="auto">
          <a:xfrm>
            <a:off x="2071331" y="2147887"/>
            <a:ext cx="9948332"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1" fontAlgn="base" hangingPunct="1">
              <a:lnSpc>
                <a:spcPct val="90000"/>
              </a:lnSpc>
              <a:spcBef>
                <a:spcPct val="0"/>
              </a:spcBef>
              <a:spcAft>
                <a:spcPct val="0"/>
              </a:spcAft>
              <a:defRPr sz="4800" kern="1200">
                <a:solidFill>
                  <a:srgbClr val="002757"/>
                </a:solidFill>
                <a:latin typeface="+mj-lt"/>
                <a:ea typeface="+mj-ea"/>
                <a:cs typeface="+mj-cs"/>
              </a:defRPr>
            </a:lvl1pPr>
            <a:lvl2pPr algn="l" rtl="0" eaLnBrk="1" fontAlgn="base" hangingPunct="1">
              <a:lnSpc>
                <a:spcPct val="90000"/>
              </a:lnSpc>
              <a:spcBef>
                <a:spcPct val="0"/>
              </a:spcBef>
              <a:spcAft>
                <a:spcPct val="0"/>
              </a:spcAft>
              <a:defRPr sz="4800">
                <a:solidFill>
                  <a:srgbClr val="002757"/>
                </a:solidFill>
                <a:latin typeface="Arial Narrow" pitchFamily="34" charset="0"/>
              </a:defRPr>
            </a:lvl2pPr>
            <a:lvl3pPr algn="l" rtl="0" eaLnBrk="1" fontAlgn="base" hangingPunct="1">
              <a:lnSpc>
                <a:spcPct val="90000"/>
              </a:lnSpc>
              <a:spcBef>
                <a:spcPct val="0"/>
              </a:spcBef>
              <a:spcAft>
                <a:spcPct val="0"/>
              </a:spcAft>
              <a:defRPr sz="4800">
                <a:solidFill>
                  <a:srgbClr val="002757"/>
                </a:solidFill>
                <a:latin typeface="Arial Narrow" pitchFamily="34" charset="0"/>
              </a:defRPr>
            </a:lvl3pPr>
            <a:lvl4pPr algn="l" rtl="0" eaLnBrk="1" fontAlgn="base" hangingPunct="1">
              <a:lnSpc>
                <a:spcPct val="90000"/>
              </a:lnSpc>
              <a:spcBef>
                <a:spcPct val="0"/>
              </a:spcBef>
              <a:spcAft>
                <a:spcPct val="0"/>
              </a:spcAft>
              <a:defRPr sz="4800">
                <a:solidFill>
                  <a:srgbClr val="002757"/>
                </a:solidFill>
                <a:latin typeface="Arial Narrow" pitchFamily="34" charset="0"/>
              </a:defRPr>
            </a:lvl4pPr>
            <a:lvl5pPr algn="l" rtl="0" eaLnBrk="1" fontAlgn="base" hangingPunct="1">
              <a:lnSpc>
                <a:spcPct val="90000"/>
              </a:lnSpc>
              <a:spcBef>
                <a:spcPct val="0"/>
              </a:spcBef>
              <a:spcAft>
                <a:spcPct val="0"/>
              </a:spcAft>
              <a:defRPr sz="4800">
                <a:solidFill>
                  <a:srgbClr val="002757"/>
                </a:solidFill>
                <a:latin typeface="Arial Narrow" pitchFamily="34" charset="0"/>
              </a:defRPr>
            </a:lvl5pPr>
            <a:lvl6pPr marL="457200" algn="l" rtl="0" eaLnBrk="1" fontAlgn="base" hangingPunct="1">
              <a:lnSpc>
                <a:spcPct val="90000"/>
              </a:lnSpc>
              <a:spcBef>
                <a:spcPct val="0"/>
              </a:spcBef>
              <a:spcAft>
                <a:spcPct val="0"/>
              </a:spcAft>
              <a:defRPr sz="4800">
                <a:solidFill>
                  <a:srgbClr val="002757"/>
                </a:solidFill>
                <a:latin typeface="Tahoma" pitchFamily="34" charset="0"/>
              </a:defRPr>
            </a:lvl6pPr>
            <a:lvl7pPr marL="914400" algn="l" rtl="0" eaLnBrk="1" fontAlgn="base" hangingPunct="1">
              <a:lnSpc>
                <a:spcPct val="90000"/>
              </a:lnSpc>
              <a:spcBef>
                <a:spcPct val="0"/>
              </a:spcBef>
              <a:spcAft>
                <a:spcPct val="0"/>
              </a:spcAft>
              <a:defRPr sz="4800">
                <a:solidFill>
                  <a:srgbClr val="002757"/>
                </a:solidFill>
                <a:latin typeface="Tahoma" pitchFamily="34" charset="0"/>
              </a:defRPr>
            </a:lvl7pPr>
            <a:lvl8pPr marL="1371600" algn="l" rtl="0" eaLnBrk="1" fontAlgn="base" hangingPunct="1">
              <a:lnSpc>
                <a:spcPct val="90000"/>
              </a:lnSpc>
              <a:spcBef>
                <a:spcPct val="0"/>
              </a:spcBef>
              <a:spcAft>
                <a:spcPct val="0"/>
              </a:spcAft>
              <a:defRPr sz="4800">
                <a:solidFill>
                  <a:srgbClr val="002757"/>
                </a:solidFill>
                <a:latin typeface="Tahoma" pitchFamily="34" charset="0"/>
              </a:defRPr>
            </a:lvl8pPr>
            <a:lvl9pPr marL="1828800" algn="l" rtl="0" eaLnBrk="1" fontAlgn="base" hangingPunct="1">
              <a:lnSpc>
                <a:spcPct val="90000"/>
              </a:lnSpc>
              <a:spcBef>
                <a:spcPct val="0"/>
              </a:spcBef>
              <a:spcAft>
                <a:spcPct val="0"/>
              </a:spcAft>
              <a:defRPr sz="4800">
                <a:solidFill>
                  <a:srgbClr val="002757"/>
                </a:solidFill>
                <a:latin typeface="Tahoma"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nl-BE" sz="4800" b="0" i="0" u="none" strike="noStrike" kern="1200" cap="none" spc="0" normalizeH="0" baseline="0" noProof="0">
              <a:ln>
                <a:noFill/>
              </a:ln>
              <a:solidFill>
                <a:schemeClr val="tx1"/>
              </a:solidFill>
              <a:effectLst/>
              <a:uLnTx/>
              <a:uFillTx/>
              <a:latin typeface="Arial Narrow"/>
            </a:endParaRPr>
          </a:p>
        </p:txBody>
      </p:sp>
      <p:sp>
        <p:nvSpPr>
          <p:cNvPr id="7" name="Tekstvak 6">
            <a:extLst>
              <a:ext uri="{FF2B5EF4-FFF2-40B4-BE49-F238E27FC236}">
                <a16:creationId xmlns:a16="http://schemas.microsoft.com/office/drawing/2014/main" id="{2A144CEF-A433-796A-5C32-817D9DC616CF}"/>
              </a:ext>
            </a:extLst>
          </p:cNvPr>
          <p:cNvSpPr txBox="1"/>
          <p:nvPr/>
        </p:nvSpPr>
        <p:spPr>
          <a:xfrm>
            <a:off x="732975" y="509028"/>
            <a:ext cx="10800000" cy="14550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914400" rtl="0" eaLnBrk="1" fontAlgn="base" latinLnBrk="0" hangingPunct="1">
              <a:lnSpc>
                <a:spcPct val="200000"/>
              </a:lnSpc>
              <a:spcBef>
                <a:spcPct val="0"/>
              </a:spcBef>
              <a:spcAft>
                <a:spcPct val="0"/>
              </a:spcAft>
              <a:buClrTx/>
              <a:buSzTx/>
              <a:buFontTx/>
              <a:buNone/>
              <a:tabLst/>
              <a:defRPr/>
            </a:pPr>
            <a:r>
              <a:rPr lang="nl-BE" sz="2400" b="1" kern="1200" dirty="0">
                <a:solidFill>
                  <a:schemeClr val="tx1"/>
                </a:solidFill>
                <a:latin typeface="Arial" panose="020B0604020202020204" pitchFamily="34" charset="0"/>
                <a:cs typeface="Arial" panose="020B0604020202020204" pitchFamily="34" charset="0"/>
              </a:rPr>
              <a:t>Eerstvolgende activiteiten LimboTaal</a:t>
            </a:r>
          </a:p>
          <a:p>
            <a:pPr marL="0" marR="0" lvl="0" indent="0" algn="ctr" defTabSz="914400" rtl="0" eaLnBrk="1" fontAlgn="base" latinLnBrk="0" hangingPunct="1">
              <a:lnSpc>
                <a:spcPct val="200000"/>
              </a:lnSpc>
              <a:spcBef>
                <a:spcPct val="0"/>
              </a:spcBef>
              <a:spcAft>
                <a:spcPct val="0"/>
              </a:spcAft>
              <a:buClrTx/>
              <a:buSzTx/>
              <a:buFontTx/>
              <a:buNone/>
              <a:tabLst/>
              <a:defRPr/>
            </a:pPr>
            <a:endParaRPr kumimoji="0" lang="nl-BE" sz="24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8" name="Rechthoek 7">
            <a:extLst>
              <a:ext uri="{FF2B5EF4-FFF2-40B4-BE49-F238E27FC236}">
                <a16:creationId xmlns:a16="http://schemas.microsoft.com/office/drawing/2014/main" id="{88EC1FD3-941B-BD8A-9A22-26D1B28122D8}"/>
              </a:ext>
            </a:extLst>
          </p:cNvPr>
          <p:cNvSpPr/>
          <p:nvPr/>
        </p:nvSpPr>
        <p:spPr>
          <a:xfrm>
            <a:off x="659025" y="1608281"/>
            <a:ext cx="10800000" cy="699446"/>
          </a:xfrm>
          <a:prstGeom prst="rect">
            <a:avLst/>
          </a:prstGeom>
          <a:solidFill>
            <a:srgbClr val="57B09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r>
              <a:rPr lang="nl-BE" sz="2400" kern="1200" dirty="0">
                <a:solidFill>
                  <a:prstClr val="white"/>
                </a:solidFill>
                <a:latin typeface="Arial" panose="020B0604020202020204" pitchFamily="34" charset="0"/>
                <a:ea typeface="+mn-ea"/>
                <a:cs typeface="Arial" panose="020B0604020202020204" pitchFamily="34" charset="0"/>
              </a:rPr>
              <a:t>Taal </a:t>
            </a:r>
            <a:r>
              <a:rPr lang="nl-BE" sz="2400" kern="1200" dirty="0" err="1">
                <a:solidFill>
                  <a:prstClr val="white"/>
                </a:solidFill>
                <a:latin typeface="Arial" panose="020B0604020202020204" pitchFamily="34" charset="0"/>
                <a:ea typeface="+mn-ea"/>
                <a:cs typeface="Arial" panose="020B0604020202020204" pitchFamily="34" charset="0"/>
              </a:rPr>
              <a:t>i.f.v</a:t>
            </a:r>
            <a:r>
              <a:rPr lang="nl-BE" sz="2400" kern="1200" dirty="0">
                <a:solidFill>
                  <a:prstClr val="white"/>
                </a:solidFill>
                <a:latin typeface="Arial" panose="020B0604020202020204" pitchFamily="34" charset="0"/>
                <a:ea typeface="+mn-ea"/>
                <a:cs typeface="Arial" panose="020B0604020202020204" pitchFamily="34" charset="0"/>
              </a:rPr>
              <a:t>. ouderbetrokkenheid</a:t>
            </a:r>
            <a:endParaRPr kumimoji="0" lang="nl-BE"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Rechthoek 3">
            <a:extLst>
              <a:ext uri="{FF2B5EF4-FFF2-40B4-BE49-F238E27FC236}">
                <a16:creationId xmlns:a16="http://schemas.microsoft.com/office/drawing/2014/main" id="{18AEAA15-DE9E-FC67-1490-29BC664159AF}"/>
              </a:ext>
            </a:extLst>
          </p:cNvPr>
          <p:cNvSpPr/>
          <p:nvPr/>
        </p:nvSpPr>
        <p:spPr>
          <a:xfrm>
            <a:off x="696000" y="2750541"/>
            <a:ext cx="5264269" cy="3017782"/>
          </a:xfrm>
          <a:prstGeom prst="rect">
            <a:avLst/>
          </a:prstGeom>
          <a:solidFill>
            <a:srgbClr val="90D0C4"/>
          </a:solidFill>
          <a:ln w="25400" cap="flat">
            <a:noFill/>
            <a:prstDash val="solid"/>
            <a:round/>
          </a:ln>
          <a:effectLst>
            <a:outerShdw blurRad="38100" dist="127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nl-BE" sz="1800" b="0" i="0" u="none" strike="noStrike" cap="none" spc="0" normalizeH="0" baseline="0">
              <a:ln>
                <a:noFill/>
              </a:ln>
              <a:solidFill>
                <a:srgbClr val="000000"/>
              </a:solidFill>
              <a:effectLst/>
              <a:uFillTx/>
              <a:latin typeface="+mj-lt"/>
              <a:ea typeface="+mj-ea"/>
              <a:cs typeface="+mj-cs"/>
              <a:sym typeface="Calibri"/>
            </a:endParaRPr>
          </a:p>
        </p:txBody>
      </p:sp>
      <p:sp>
        <p:nvSpPr>
          <p:cNvPr id="6" name="Rechthoek 5">
            <a:extLst>
              <a:ext uri="{FF2B5EF4-FFF2-40B4-BE49-F238E27FC236}">
                <a16:creationId xmlns:a16="http://schemas.microsoft.com/office/drawing/2014/main" id="{147DE840-DCD0-E5AE-5049-FF6081230E99}"/>
              </a:ext>
            </a:extLst>
          </p:cNvPr>
          <p:cNvSpPr/>
          <p:nvPr/>
        </p:nvSpPr>
        <p:spPr>
          <a:xfrm>
            <a:off x="6231731" y="2749713"/>
            <a:ext cx="5264269" cy="3017782"/>
          </a:xfrm>
          <a:prstGeom prst="rect">
            <a:avLst/>
          </a:prstGeom>
          <a:solidFill>
            <a:srgbClr val="90D0C4"/>
          </a:solidFill>
          <a:ln w="25400" cap="flat">
            <a:noFill/>
            <a:prstDash val="solid"/>
            <a:round/>
          </a:ln>
          <a:effectLst>
            <a:outerShdw blurRad="38100" dist="127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nl-BE" sz="1800" b="0" i="0" u="none" strike="noStrike" cap="none" spc="0" normalizeH="0" baseline="0">
              <a:ln>
                <a:noFill/>
              </a:ln>
              <a:solidFill>
                <a:srgbClr val="000000"/>
              </a:solidFill>
              <a:effectLst/>
              <a:uFillTx/>
              <a:latin typeface="+mj-lt"/>
              <a:ea typeface="+mj-ea"/>
              <a:cs typeface="+mj-cs"/>
              <a:sym typeface="Calibri"/>
            </a:endParaRPr>
          </a:p>
        </p:txBody>
      </p:sp>
      <p:sp>
        <p:nvSpPr>
          <p:cNvPr id="9" name="Rechthoek 8">
            <a:extLst>
              <a:ext uri="{FF2B5EF4-FFF2-40B4-BE49-F238E27FC236}">
                <a16:creationId xmlns:a16="http://schemas.microsoft.com/office/drawing/2014/main" id="{4394204A-077C-3E61-F861-10924DC32F39}"/>
              </a:ext>
            </a:extLst>
          </p:cNvPr>
          <p:cNvSpPr/>
          <p:nvPr/>
        </p:nvSpPr>
        <p:spPr>
          <a:xfrm>
            <a:off x="1195322" y="3775703"/>
            <a:ext cx="4367622" cy="720000"/>
          </a:xfrm>
          <a:prstGeom prst="rect">
            <a:avLst/>
          </a:prstGeom>
          <a:solidFill>
            <a:srgbClr val="57B09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r>
              <a:rPr kumimoji="0" lang="nl-B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Woensdag 28 februari 2024</a:t>
            </a:r>
          </a:p>
        </p:txBody>
      </p:sp>
      <p:sp>
        <p:nvSpPr>
          <p:cNvPr id="11" name="Rechthoek 10">
            <a:extLst>
              <a:ext uri="{FF2B5EF4-FFF2-40B4-BE49-F238E27FC236}">
                <a16:creationId xmlns:a16="http://schemas.microsoft.com/office/drawing/2014/main" id="{20BF0EFC-33F5-1016-485E-2263D8EED5DC}"/>
              </a:ext>
            </a:extLst>
          </p:cNvPr>
          <p:cNvSpPr/>
          <p:nvPr/>
        </p:nvSpPr>
        <p:spPr>
          <a:xfrm>
            <a:off x="1195322" y="4686767"/>
            <a:ext cx="4367622" cy="720000"/>
          </a:xfrm>
          <a:prstGeom prst="rect">
            <a:avLst/>
          </a:prstGeom>
          <a:solidFill>
            <a:srgbClr val="57B09F"/>
          </a:solidFill>
          <a:ln w="12700" cap="flat" cmpd="sng" algn="ctr">
            <a:noFill/>
            <a:prstDash val="solid"/>
            <a:miter lim="800000"/>
          </a:ln>
          <a:effectLst/>
        </p:spPr>
        <p:txBody>
          <a:bodyPr lIns="91440" tIns="45720" rIns="91440" bIns="45720"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r>
              <a:rPr lang="nl-BE" sz="1600" kern="1200" dirty="0">
                <a:solidFill>
                  <a:prstClr val="white"/>
                </a:solidFill>
                <a:latin typeface="Arial" panose="020B0604020202020204" pitchFamily="34" charset="0"/>
                <a:ea typeface="+mn-ea"/>
                <a:cs typeface="Arial" panose="020B0604020202020204" pitchFamily="34" charset="0"/>
              </a:rPr>
              <a:t>Medewerkers scholen en lokale besturen</a:t>
            </a:r>
            <a:endParaRPr lang="nl-BE" dirty="0">
              <a:solidFill>
                <a:schemeClr val="bg1"/>
              </a:solidFill>
            </a:endParaRPr>
          </a:p>
        </p:txBody>
      </p:sp>
      <p:sp>
        <p:nvSpPr>
          <p:cNvPr id="13" name="Tekstvak 12">
            <a:extLst>
              <a:ext uri="{FF2B5EF4-FFF2-40B4-BE49-F238E27FC236}">
                <a16:creationId xmlns:a16="http://schemas.microsoft.com/office/drawing/2014/main" id="{7F812697-A046-3E4D-45BB-D5CE948E0191}"/>
              </a:ext>
            </a:extLst>
          </p:cNvPr>
          <p:cNvSpPr txBox="1"/>
          <p:nvPr/>
        </p:nvSpPr>
        <p:spPr>
          <a:xfrm>
            <a:off x="1144323" y="3097244"/>
            <a:ext cx="4367622"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l-BE" sz="2400" b="1" i="0" u="none" strike="noStrike" cap="none" spc="300" normalizeH="0" baseline="0" dirty="0">
                <a:ln>
                  <a:noFill/>
                </a:ln>
                <a:solidFill>
                  <a:srgbClr val="3A8A7B"/>
                </a:solidFill>
                <a:effectLst/>
                <a:uFillTx/>
                <a:latin typeface="Arial" panose="020B0604020202020204" pitchFamily="34" charset="0"/>
                <a:cs typeface="Arial" panose="020B0604020202020204" pitchFamily="34" charset="0"/>
                <a:sym typeface="Calibri"/>
              </a:rPr>
              <a:t>Workshops</a:t>
            </a:r>
          </a:p>
        </p:txBody>
      </p:sp>
      <p:sp>
        <p:nvSpPr>
          <p:cNvPr id="14" name="Tekstvak 13">
            <a:extLst>
              <a:ext uri="{FF2B5EF4-FFF2-40B4-BE49-F238E27FC236}">
                <a16:creationId xmlns:a16="http://schemas.microsoft.com/office/drawing/2014/main" id="{D3B79DB0-3312-AAC9-06CE-BE17F1A92BE3}"/>
              </a:ext>
            </a:extLst>
          </p:cNvPr>
          <p:cNvSpPr txBox="1"/>
          <p:nvPr/>
        </p:nvSpPr>
        <p:spPr>
          <a:xfrm>
            <a:off x="6680055" y="3097244"/>
            <a:ext cx="4367622"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l-BE" sz="2400" b="1" i="0" u="none" strike="noStrike" cap="none" spc="300" normalizeH="0" baseline="0" dirty="0">
                <a:ln>
                  <a:noFill/>
                </a:ln>
                <a:solidFill>
                  <a:srgbClr val="3A8A7B"/>
                </a:solidFill>
                <a:effectLst/>
                <a:uFillTx/>
                <a:latin typeface="Arial" panose="020B0604020202020204" pitchFamily="34" charset="0"/>
                <a:cs typeface="Arial" panose="020B0604020202020204" pitchFamily="34" charset="0"/>
                <a:sym typeface="Calibri"/>
              </a:rPr>
              <a:t>Taalacademie</a:t>
            </a:r>
          </a:p>
        </p:txBody>
      </p:sp>
      <p:sp>
        <p:nvSpPr>
          <p:cNvPr id="2" name="Rechthoek 1">
            <a:extLst>
              <a:ext uri="{FF2B5EF4-FFF2-40B4-BE49-F238E27FC236}">
                <a16:creationId xmlns:a16="http://schemas.microsoft.com/office/drawing/2014/main" id="{11F5381B-AD40-FA72-E406-6BF3A4E5D50E}"/>
              </a:ext>
            </a:extLst>
          </p:cNvPr>
          <p:cNvSpPr/>
          <p:nvPr/>
        </p:nvSpPr>
        <p:spPr>
          <a:xfrm>
            <a:off x="6629056" y="3779340"/>
            <a:ext cx="4367622" cy="720000"/>
          </a:xfrm>
          <a:prstGeom prst="rect">
            <a:avLst/>
          </a:prstGeom>
          <a:solidFill>
            <a:srgbClr val="57B09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r>
              <a:rPr kumimoji="0" lang="nl-B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Woensdag 15 </a:t>
            </a:r>
            <a:r>
              <a:rPr lang="nl-BE" sz="1600" kern="1200" dirty="0">
                <a:solidFill>
                  <a:prstClr val="white"/>
                </a:solidFill>
                <a:latin typeface="Arial" panose="020B0604020202020204" pitchFamily="34" charset="0"/>
                <a:ea typeface="+mn-ea"/>
                <a:cs typeface="Arial" panose="020B0604020202020204" pitchFamily="34" charset="0"/>
              </a:rPr>
              <a:t>mei</a:t>
            </a:r>
            <a:r>
              <a:rPr kumimoji="0" lang="nl-B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2024</a:t>
            </a:r>
          </a:p>
        </p:txBody>
      </p:sp>
      <p:sp>
        <p:nvSpPr>
          <p:cNvPr id="3" name="Rechthoek 2">
            <a:extLst>
              <a:ext uri="{FF2B5EF4-FFF2-40B4-BE49-F238E27FC236}">
                <a16:creationId xmlns:a16="http://schemas.microsoft.com/office/drawing/2014/main" id="{EC69BECE-B44D-3E3F-5F5F-DB8F71BDE447}"/>
              </a:ext>
            </a:extLst>
          </p:cNvPr>
          <p:cNvSpPr/>
          <p:nvPr/>
        </p:nvSpPr>
        <p:spPr>
          <a:xfrm>
            <a:off x="6629056" y="4686767"/>
            <a:ext cx="4367622" cy="720000"/>
          </a:xfrm>
          <a:prstGeom prst="rect">
            <a:avLst/>
          </a:prstGeom>
          <a:solidFill>
            <a:srgbClr val="57B09F"/>
          </a:solidFill>
          <a:ln w="12700" cap="flat" cmpd="sng" algn="ctr">
            <a:noFill/>
            <a:prstDash val="solid"/>
            <a:miter lim="800000"/>
          </a:ln>
          <a:effectLst/>
        </p:spPr>
        <p:txBody>
          <a:bodyPr lIns="91440" tIns="45720" rIns="91440" bIns="45720"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r>
              <a:rPr lang="nl-BE" sz="1600" kern="1200" dirty="0">
                <a:solidFill>
                  <a:prstClr val="white"/>
                </a:solidFill>
                <a:latin typeface="Arial" panose="020B0604020202020204" pitchFamily="34" charset="0"/>
                <a:ea typeface="+mn-ea"/>
                <a:cs typeface="Arial" panose="020B0604020202020204" pitchFamily="34" charset="0"/>
              </a:rPr>
              <a:t>Medewerkers en geïnteresseerden uit de brede samenleving</a:t>
            </a:r>
            <a:endParaRPr lang="nl-BE" dirty="0">
              <a:solidFill>
                <a:schemeClr val="bg1"/>
              </a:solidFill>
            </a:endParaRPr>
          </a:p>
        </p:txBody>
      </p:sp>
      <p:sp>
        <p:nvSpPr>
          <p:cNvPr id="10" name="Tekstvak 9">
            <a:extLst>
              <a:ext uri="{FF2B5EF4-FFF2-40B4-BE49-F238E27FC236}">
                <a16:creationId xmlns:a16="http://schemas.microsoft.com/office/drawing/2014/main" id="{A3E61521-0C89-5E4D-CCFF-CD0C9667FD07}"/>
              </a:ext>
            </a:extLst>
          </p:cNvPr>
          <p:cNvSpPr txBox="1"/>
          <p:nvPr/>
        </p:nvSpPr>
        <p:spPr>
          <a:xfrm>
            <a:off x="696000" y="5768323"/>
            <a:ext cx="10800000" cy="14550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914400" rtl="0" eaLnBrk="1" fontAlgn="base" latinLnBrk="0" hangingPunct="1">
              <a:lnSpc>
                <a:spcPct val="200000"/>
              </a:lnSpc>
              <a:spcBef>
                <a:spcPct val="0"/>
              </a:spcBef>
              <a:spcAft>
                <a:spcPct val="0"/>
              </a:spcAft>
              <a:buClrTx/>
              <a:buSzTx/>
              <a:buFontTx/>
              <a:buNone/>
              <a:tabLst/>
              <a:defRPr/>
            </a:pPr>
            <a:r>
              <a:rPr lang="nl-BE" sz="2400" kern="1200" dirty="0">
                <a:solidFill>
                  <a:srgbClr val="57B09F"/>
                </a:solidFill>
                <a:latin typeface="Arial" panose="020B0604020202020204" pitchFamily="34" charset="0"/>
                <a:cs typeface="Arial" panose="020B0604020202020204" pitchFamily="34" charset="0"/>
              </a:rPr>
              <a:t>https://www.limbotaal.be/taalacademie/</a:t>
            </a:r>
          </a:p>
          <a:p>
            <a:pPr marL="0" marR="0" lvl="0" indent="0" algn="ctr" defTabSz="914400" rtl="0" eaLnBrk="1" fontAlgn="base" latinLnBrk="0" hangingPunct="1">
              <a:lnSpc>
                <a:spcPct val="200000"/>
              </a:lnSpc>
              <a:spcBef>
                <a:spcPct val="0"/>
              </a:spcBef>
              <a:spcAft>
                <a:spcPct val="0"/>
              </a:spcAft>
              <a:buClrTx/>
              <a:buSzTx/>
              <a:buFontTx/>
              <a:buNone/>
              <a:tabLst/>
              <a:defRPr/>
            </a:pPr>
            <a:endParaRPr kumimoji="0" lang="nl-BE" sz="24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0250987"/>
      </p:ext>
    </p:extLst>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4F56DD-B9EE-D52C-85BD-A46C64C8FA5C}"/>
              </a:ext>
            </a:extLst>
          </p:cNvPr>
          <p:cNvSpPr>
            <a:spLocks noGrp="1"/>
          </p:cNvSpPr>
          <p:nvPr>
            <p:ph type="title"/>
          </p:nvPr>
        </p:nvSpPr>
        <p:spPr/>
        <p:txBody>
          <a:bodyPr/>
          <a:lstStyle/>
          <a:p>
            <a:r>
              <a:rPr lang="nl-BE" dirty="0"/>
              <a:t>Dank je</a:t>
            </a:r>
            <a:br>
              <a:rPr lang="nl-BE" dirty="0"/>
            </a:br>
            <a:r>
              <a:rPr lang="nl-BE" dirty="0"/>
              <a:t>Vragen?</a:t>
            </a:r>
          </a:p>
        </p:txBody>
      </p:sp>
      <p:sp>
        <p:nvSpPr>
          <p:cNvPr id="3" name="Tijdelijke aanduiding voor tekst 2">
            <a:extLst>
              <a:ext uri="{FF2B5EF4-FFF2-40B4-BE49-F238E27FC236}">
                <a16:creationId xmlns:a16="http://schemas.microsoft.com/office/drawing/2014/main" id="{7F4B0F8B-F6DB-BD5D-967E-08816886A35E}"/>
              </a:ext>
            </a:extLst>
          </p:cNvPr>
          <p:cNvSpPr>
            <a:spLocks noGrp="1"/>
          </p:cNvSpPr>
          <p:nvPr>
            <p:ph type="body" sz="quarter" idx="1"/>
          </p:nvPr>
        </p:nvSpPr>
        <p:spPr/>
        <p:txBody>
          <a:bodyPr/>
          <a:lstStyle/>
          <a:p>
            <a:r>
              <a:rPr lang="nl-BE" dirty="0">
                <a:hlinkClick r:id="rId2"/>
              </a:rPr>
              <a:t>Lieve.lenaerts@hivset.be</a:t>
            </a:r>
            <a:endParaRPr lang="nl-BE" dirty="0"/>
          </a:p>
          <a:p>
            <a:r>
              <a:rPr lang="nl-BE" dirty="0">
                <a:hlinkClick r:id="rId3"/>
              </a:rPr>
              <a:t>www.doorelkaar.be</a:t>
            </a:r>
            <a:r>
              <a:rPr lang="nl-BE" dirty="0"/>
              <a:t> </a:t>
            </a:r>
          </a:p>
        </p:txBody>
      </p:sp>
    </p:spTree>
    <p:extLst>
      <p:ext uri="{BB962C8B-B14F-4D97-AF65-F5344CB8AC3E}">
        <p14:creationId xmlns:p14="http://schemas.microsoft.com/office/powerpoint/2010/main" val="399792897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10A620-CC2C-A2CE-00FD-7F47F4706429}"/>
              </a:ext>
            </a:extLst>
          </p:cNvPr>
          <p:cNvSpPr>
            <a:spLocks noGrp="1"/>
          </p:cNvSpPr>
          <p:nvPr>
            <p:ph type="title"/>
          </p:nvPr>
        </p:nvSpPr>
        <p:spPr/>
        <p:txBody>
          <a:bodyPr/>
          <a:lstStyle/>
          <a:p>
            <a:r>
              <a:rPr lang="nl-BE" dirty="0"/>
              <a:t>We zijn allemaal toch uniek</a:t>
            </a:r>
          </a:p>
        </p:txBody>
      </p:sp>
      <p:sp>
        <p:nvSpPr>
          <p:cNvPr id="3" name="Tijdelijke aanduiding voor tekst 2">
            <a:extLst>
              <a:ext uri="{FF2B5EF4-FFF2-40B4-BE49-F238E27FC236}">
                <a16:creationId xmlns:a16="http://schemas.microsoft.com/office/drawing/2014/main" id="{430F05A2-7BC1-306C-944B-D12291BDF776}"/>
              </a:ext>
            </a:extLst>
          </p:cNvPr>
          <p:cNvSpPr>
            <a:spLocks noGrp="1"/>
          </p:cNvSpPr>
          <p:nvPr>
            <p:ph type="body" sz="quarter" idx="1"/>
          </p:nvPr>
        </p:nvSpPr>
        <p:spPr>
          <a:xfrm>
            <a:off x="1523999" y="3886199"/>
            <a:ext cx="8799871" cy="2721077"/>
          </a:xfrm>
        </p:spPr>
        <p:txBody>
          <a:bodyPr/>
          <a:lstStyle/>
          <a:p>
            <a:r>
              <a:rPr lang="nl-BE" dirty="0"/>
              <a:t>Het gaat over ons allemaal</a:t>
            </a:r>
          </a:p>
          <a:p>
            <a:r>
              <a:rPr lang="nl-BE" dirty="0"/>
              <a:t>We juichen dat toe als we op vakantie gaan…</a:t>
            </a:r>
          </a:p>
          <a:p>
            <a:r>
              <a:rPr lang="nl-BE" dirty="0"/>
              <a:t>We hebben ook iets </a:t>
            </a:r>
            <a:r>
              <a:rPr lang="nl-BE" b="1" dirty="0"/>
              <a:t>gemeenschappelijks?</a:t>
            </a:r>
          </a:p>
        </p:txBody>
      </p:sp>
    </p:spTree>
    <p:extLst>
      <p:ext uri="{BB962C8B-B14F-4D97-AF65-F5344CB8AC3E}">
        <p14:creationId xmlns:p14="http://schemas.microsoft.com/office/powerpoint/2010/main" val="1616721040"/>
      </p:ext>
    </p:extLst>
  </p:cSld>
  <p:clrMapOvr>
    <a:masterClrMapping/>
  </p:clrMapOvr>
  <p:transition spd="med"/>
</p:sld>
</file>

<file path=ppt/theme/theme1.xml><?xml version="1.0" encoding="utf-8"?>
<a:theme xmlns:a="http://schemas.openxmlformats.org/drawingml/2006/main" name="Kantoorthema">
  <a:themeElements>
    <a:clrScheme name="Kantoorthema">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Aangepast 3">
      <a:majorFont>
        <a:latin typeface="Arial"/>
        <a:ea typeface=""/>
        <a:cs typeface=""/>
      </a:majorFont>
      <a:minorFont>
        <a:latin typeface="Arial"/>
        <a:ea typeface=""/>
        <a:cs typeface=""/>
      </a:minorFont>
    </a:fontScheme>
    <a:fmtScheme name="Kantoorth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12700" dir="5400000" rotWithShape="0">
              <a:srgbClr val="000000">
                <a:alpha val="35000"/>
              </a:srgbClr>
            </a:outerShdw>
          </a:effectLst>
        </a:effectStyle>
        <a:effectStyle>
          <a:effectLst>
            <a:outerShdw blurRad="38100" dist="12700" dir="5400000" rotWithShape="0">
              <a:srgbClr val="000000">
                <a:alpha val="35000"/>
              </a:srgbClr>
            </a:outerShdw>
          </a:effectLst>
        </a:effectStyle>
        <a:effectStyle>
          <a:effectLst>
            <a:outerShdw blurRad="381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127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Kantoorthema">
  <a:themeElements>
    <a:clrScheme name="Kantoorthema">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Kantoorthema">
      <a:majorFont>
        <a:latin typeface="Calibri"/>
        <a:ea typeface="Calibri"/>
        <a:cs typeface="Calibri"/>
      </a:majorFont>
      <a:minorFont>
        <a:latin typeface="Helvetica"/>
        <a:ea typeface="Helvetica"/>
        <a:cs typeface="Helvetica"/>
      </a:minorFont>
    </a:fontScheme>
    <a:fmtScheme name="Kantoorth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12700" dir="5400000" rotWithShape="0">
              <a:srgbClr val="000000">
                <a:alpha val="35000"/>
              </a:srgbClr>
            </a:outerShdw>
          </a:effectLst>
        </a:effectStyle>
        <a:effectStyle>
          <a:effectLst>
            <a:outerShdw blurRad="38100" dist="12700" dir="5400000" rotWithShape="0">
              <a:srgbClr val="000000">
                <a:alpha val="35000"/>
              </a:srgbClr>
            </a:outerShdw>
          </a:effectLst>
        </a:effectStyle>
        <a:effectStyle>
          <a:effectLst>
            <a:outerShdw blurRad="381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127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1832</Words>
  <Application>Microsoft Office PowerPoint</Application>
  <PresentationFormat>Breedbeeld</PresentationFormat>
  <Paragraphs>280</Paragraphs>
  <Slides>84</Slides>
  <Notes>7</Notes>
  <HiddenSlides>0</HiddenSlides>
  <MMClips>1</MMClips>
  <ScaleCrop>false</ScaleCrop>
  <HeadingPairs>
    <vt:vector size="6" baseType="variant">
      <vt:variant>
        <vt:lpstr>Gebruikte lettertypen</vt:lpstr>
      </vt:variant>
      <vt:variant>
        <vt:i4>12</vt:i4>
      </vt:variant>
      <vt:variant>
        <vt:lpstr>Thema</vt:lpstr>
      </vt:variant>
      <vt:variant>
        <vt:i4>1</vt:i4>
      </vt:variant>
      <vt:variant>
        <vt:lpstr>Diatitels</vt:lpstr>
      </vt:variant>
      <vt:variant>
        <vt:i4>84</vt:i4>
      </vt:variant>
    </vt:vector>
  </HeadingPairs>
  <TitlesOfParts>
    <vt:vector size="97" baseType="lpstr">
      <vt:lpstr>Arial</vt:lpstr>
      <vt:lpstr>Arial Narrow</vt:lpstr>
      <vt:lpstr>Book Antiqua</vt:lpstr>
      <vt:lpstr>Calibri</vt:lpstr>
      <vt:lpstr>Corbel</vt:lpstr>
      <vt:lpstr>Dante</vt:lpstr>
      <vt:lpstr>Estrangelo Edessa</vt:lpstr>
      <vt:lpstr>Lucida Sans</vt:lpstr>
      <vt:lpstr>Roboto</vt:lpstr>
      <vt:lpstr>Times New Roman</vt:lpstr>
      <vt:lpstr>Tw Cen MT Condensed Extra Bold</vt:lpstr>
      <vt:lpstr>Wingdings</vt:lpstr>
      <vt:lpstr>Kantoorthema</vt:lpstr>
      <vt:lpstr>PowerPoint-presentatie</vt:lpstr>
      <vt:lpstr>PowerPoint-presentatie</vt:lpstr>
      <vt:lpstr>INHOUD</vt:lpstr>
      <vt:lpstr>1. Begripsverheldering</vt:lpstr>
      <vt:lpstr>Oefening: zijn we divers?</vt:lpstr>
      <vt:lpstr>PowerPoint-presentatie</vt:lpstr>
      <vt:lpstr>PowerPoint-presentatie</vt:lpstr>
      <vt:lpstr>Gaat over individuen in een complexe maatschappij </vt:lpstr>
      <vt:lpstr>We zijn allemaal toch uniek</vt:lpstr>
      <vt:lpstr>Verschillen? Simpel toch</vt:lpstr>
      <vt:lpstr>2. WAAROM dan moeilijk?</vt:lpstr>
      <vt:lpstr>PowerPoint-presentatie</vt:lpstr>
      <vt:lpstr>Diversiteit doet wel wat?</vt:lpstr>
      <vt:lpstr>Het gaat over onszelf…</vt:lpstr>
      <vt:lpstr>PowerPoint-presentatie</vt:lpstr>
      <vt:lpstr>Confrontatie met jezelf</vt:lpstr>
      <vt:lpstr>3. De zoektocht in onszelf: het brein</vt:lpstr>
      <vt:lpstr>HET BREIN en drie delen https://www.youtube.com/watch?v=X9KP8uiGZTs </vt:lpstr>
      <vt:lpstr>PowerPoint-presentatie</vt:lpstr>
      <vt:lpstr>We denken dat we rationele wezens zijn, maar meestal nemen gewoontes het over en emoties</vt:lpstr>
      <vt:lpstr>Neurologische hiërarchie in het brein</vt:lpstr>
      <vt:lpstr>Amygdala: centrum van angst, stress</vt:lpstr>
      <vt:lpstr>4. Weerstand en veranderen (SCARF model)</vt:lpstr>
      <vt:lpstr>Confrontatie met onszelf</vt:lpstr>
      <vt:lpstr>En iedereen doet dat anders</vt:lpstr>
      <vt:lpstr>Diversiteit is een feit</vt:lpstr>
      <vt:lpstr>5. Naar een professionele basishouding in diversiteit</vt:lpstr>
      <vt:lpstr>De olifant en de berijder (interne ruis)</vt:lpstr>
      <vt:lpstr>PowerPoint-presentatie</vt:lpstr>
      <vt:lpstr>PowerPoint-presentatie</vt:lpstr>
      <vt:lpstr>Overtuigingen, heilige huisjes, diepe waarheden worden geraakt </vt:lpstr>
      <vt:lpstr>Externe ruis</vt:lpstr>
      <vt:lpstr>Als ik niet wil, zoek ik redenen als ik wil, zie ik mogelijkheden</vt:lpstr>
      <vt:lpstr>PowerPoint-presentatie</vt:lpstr>
      <vt:lpstr>Me bewust zijn van goesting hebben bruggen willen bouwen</vt:lpstr>
      <vt:lpstr>Niet: moet ik me aanpassen?</vt:lpstr>
      <vt:lpstr>PowerPoint-presentatie</vt:lpstr>
      <vt:lpstr>Gaat over individuen, niet over groepen het gaat over waarden</vt:lpstr>
      <vt:lpstr>Iedereen gelijk voor de wet? Eenheidsworst?</vt:lpstr>
      <vt:lpstr>PowerPoint-presentatie</vt:lpstr>
      <vt:lpstr>Diversiteit is een feit Inclusie is een keuze</vt:lpstr>
      <vt:lpstr>PowerPoint-presentatie</vt:lpstr>
      <vt:lpstr>Dubbele opdracht</vt:lpstr>
      <vt:lpstr>6. Op weg naar de organisatie</vt:lpstr>
      <vt:lpstr>Concreet veranderen</vt:lpstr>
      <vt:lpstr>PowerPoint-presentatie</vt:lpstr>
      <vt:lpstr>PowerPoint-presentatie</vt:lpstr>
      <vt:lpstr>A. Start: Why en visie</vt:lpstr>
      <vt:lpstr>PowerPoint-presentatie</vt:lpstr>
      <vt:lpstr>Informatie en veiligheid</vt:lpstr>
      <vt:lpstr>Kleine stappen (brein)</vt:lpstr>
      <vt:lpstr>Vergeet het paadje niet</vt:lpstr>
      <vt:lpstr>PowerPoint-presentatie</vt:lpstr>
      <vt:lpstr>B. How? (pilaren: cultuur en structuur)</vt:lpstr>
      <vt:lpstr>Communicatie voor het hoofd en communicatie voor het hart </vt:lpstr>
      <vt:lpstr>DUS</vt:lpstr>
      <vt:lpstr>PowerPoint-presentatie</vt:lpstr>
      <vt:lpstr>  Het accepteren van de gebeurtenissen waar we geen vat op hebben;  Het vinden van (nieuwe) zingeving bij wijzigende omstandigheden;  Het zich kunnen verbinden met alles wat kracht en hulp biedt om weer overeind te veren (de eigen energie, eerdere successen, hulpbronnen,…);  Het kunnen handelen en in beweging komen naar een toekomst. </vt:lpstr>
      <vt:lpstr>C. What? acties</vt:lpstr>
      <vt:lpstr>TOPOI-kader als beleidsinstrument</vt:lpstr>
      <vt:lpstr>10 sleutels om aan te werken</vt:lpstr>
      <vt:lpstr>1. Alles start met verbinding</vt:lpstr>
      <vt:lpstr>VERBINDING IS DE SLEUTEL</vt:lpstr>
      <vt:lpstr>PowerPoint-presentatie</vt:lpstr>
      <vt:lpstr>Caleidoscopia waarden en normen oefening heilige huisjes identiteitscirkels beschermjassen  </vt:lpstr>
      <vt:lpstr>Empathie is de kunst je in je verbeelding te verplaatsen in de gedachten van andere mensen, daardoor hun gevoelens en standpunten te begrijpen en je in je handelen daardoor te laten leiden. </vt:lpstr>
      <vt:lpstr>2. Een professionele basishouding</vt:lpstr>
      <vt:lpstr>Privileges zijn geen bonuspunten voor jou en je team. Het zijn oneerlijke strafpunten die het andere team krijgt en jij niet. Privilege is niet de aanwezigheid van extraatjes en voordelen. Het is de afwezigheid van obstakels en barrières. Dat is veel moeilijker op te merken. Als je het moeilijk vindt om je privileges te herkennen, concentreer je dan op wat je niet hoeft te doorstaan.’ Marie Beecham  </vt:lpstr>
      <vt:lpstr>3. Toegankelijke en respectvolle verbindende communicatie</vt:lpstr>
      <vt:lpstr>Uitdagend om in verbinding te blijven daar waar het soms botst.  Je hoeft niet TEGEN iets te zijn om VOOR iets anders te zijn. → Nieuwsgierig zijn → Gevoeligheden bespreekbaar durven maken = kwetsbaar durven zijn in verbinding met de ander    </vt:lpstr>
      <vt:lpstr>4. Herkenbaarheid nastreven</vt:lpstr>
      <vt:lpstr> To be is to belong</vt:lpstr>
      <vt:lpstr>5. En gelijkenissen en verschillen</vt:lpstr>
      <vt:lpstr>Niet wat mensen zijn, maar wat ze doen</vt:lpstr>
      <vt:lpstr>6. Een krachtige en doorleefde visie</vt:lpstr>
      <vt:lpstr>PowerPoint-presentatie</vt:lpstr>
      <vt:lpstr>7. Ouders bereiken en betrekken</vt:lpstr>
      <vt:lpstr>8. Nederlands leren met respect voor de thuistaal</vt:lpstr>
      <vt:lpstr>9. Dialogeren en reflecteren staat centraal</vt:lpstr>
      <vt:lpstr>10. een samen verhaal</vt:lpstr>
      <vt:lpstr>PowerPoint-presentatie</vt:lpstr>
      <vt:lpstr>https://www.youtube.com/watch?v=NgW1CZ79rJA </vt:lpstr>
      <vt:lpstr>PowerPoint-presentatie</vt:lpstr>
      <vt:lpstr>Dank je 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Smets Marleen</dc:creator>
  <cp:lastModifiedBy>Lieve Lenaerts</cp:lastModifiedBy>
  <cp:revision>196</cp:revision>
  <cp:lastPrinted>2023-11-10T14:28:34Z</cp:lastPrinted>
  <dcterms:modified xsi:type="dcterms:W3CDTF">2023-11-22T07:28:31Z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95379a6-efcb-4855-97e0-03c6be785496_Enabled">
    <vt:lpwstr>true</vt:lpwstr>
  </property>
  <property fmtid="{D5CDD505-2E9C-101B-9397-08002B2CF9AE}" pid="3" name="MSIP_Label_f95379a6-efcb-4855-97e0-03c6be785496_SetDate">
    <vt:lpwstr>2022-08-25T12:12:20Z</vt:lpwstr>
  </property>
  <property fmtid="{D5CDD505-2E9C-101B-9397-08002B2CF9AE}" pid="4" name="MSIP_Label_f95379a6-efcb-4855-97e0-03c6be785496_Method">
    <vt:lpwstr>Standard</vt:lpwstr>
  </property>
  <property fmtid="{D5CDD505-2E9C-101B-9397-08002B2CF9AE}" pid="5" name="MSIP_Label_f95379a6-efcb-4855-97e0-03c6be785496_Name">
    <vt:lpwstr>f95379a6-efcb-4855-97e0-03c6be785496</vt:lpwstr>
  </property>
  <property fmtid="{D5CDD505-2E9C-101B-9397-08002B2CF9AE}" pid="6" name="MSIP_Label_f95379a6-efcb-4855-97e0-03c6be785496_SiteId">
    <vt:lpwstr>0bff66c5-45db-46ed-8b81-87959e069b90</vt:lpwstr>
  </property>
  <property fmtid="{D5CDD505-2E9C-101B-9397-08002B2CF9AE}" pid="7" name="MSIP_Label_f95379a6-efcb-4855-97e0-03c6be785496_ActionId">
    <vt:lpwstr>8849b3fc-5635-40e3-ad7e-24fab540a97f</vt:lpwstr>
  </property>
  <property fmtid="{D5CDD505-2E9C-101B-9397-08002B2CF9AE}" pid="8" name="MSIP_Label_f95379a6-efcb-4855-97e0-03c6be785496_ContentBits">
    <vt:lpwstr>0</vt:lpwstr>
  </property>
</Properties>
</file>